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15" r:id="rId5"/>
    <p:sldMasterId id="2147483822" r:id="rId6"/>
  </p:sldMasterIdLst>
  <p:notesMasterIdLst>
    <p:notesMasterId r:id="rId37"/>
  </p:notesMasterIdLst>
  <p:handoutMasterIdLst>
    <p:handoutMasterId r:id="rId38"/>
  </p:handoutMasterIdLst>
  <p:sldIdLst>
    <p:sldId id="260" r:id="rId7"/>
    <p:sldId id="614" r:id="rId8"/>
    <p:sldId id="755" r:id="rId9"/>
    <p:sldId id="768" r:id="rId10"/>
    <p:sldId id="617" r:id="rId11"/>
    <p:sldId id="620" r:id="rId12"/>
    <p:sldId id="621" r:id="rId13"/>
    <p:sldId id="757" r:id="rId14"/>
    <p:sldId id="758" r:id="rId15"/>
    <p:sldId id="759" r:id="rId16"/>
    <p:sldId id="762" r:id="rId17"/>
    <p:sldId id="763" r:id="rId18"/>
    <p:sldId id="769" r:id="rId19"/>
    <p:sldId id="765" r:id="rId20"/>
    <p:sldId id="766" r:id="rId21"/>
    <p:sldId id="767" r:id="rId22"/>
    <p:sldId id="353" r:id="rId23"/>
    <p:sldId id="350" r:id="rId24"/>
    <p:sldId id="358" r:id="rId25"/>
    <p:sldId id="352" r:id="rId26"/>
    <p:sldId id="359" r:id="rId27"/>
    <p:sldId id="275" r:id="rId28"/>
    <p:sldId id="277" r:id="rId29"/>
    <p:sldId id="360" r:id="rId30"/>
    <p:sldId id="361" r:id="rId31"/>
    <p:sldId id="362" r:id="rId32"/>
    <p:sldId id="363" r:id="rId33"/>
    <p:sldId id="364" r:id="rId34"/>
    <p:sldId id="365" r:id="rId35"/>
    <p:sldId id="272" r:id="rId36"/>
  </p:sldIdLst>
  <p:sldSz cx="9144000" cy="5143500" type="screen16x9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195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060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2926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D42"/>
    <a:srgbClr val="071E4F"/>
    <a:srgbClr val="00598F"/>
    <a:srgbClr val="EBEBEB"/>
    <a:srgbClr val="FFFFFF"/>
    <a:srgbClr val="7D9ED5"/>
    <a:srgbClr val="B90066"/>
    <a:srgbClr val="7AA0D5"/>
    <a:srgbClr val="328B5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3" autoAdjust="0"/>
    <p:restoredTop sz="94663"/>
  </p:normalViewPr>
  <p:slideViewPr>
    <p:cSldViewPr snapToGrid="0">
      <p:cViewPr varScale="1">
        <p:scale>
          <a:sx n="79" d="100"/>
          <a:sy n="79" d="100"/>
        </p:scale>
        <p:origin x="1044" y="4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A5FBFB4-0382-9A40-A092-F3D511B0C2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DB7B2B-904F-5348-83D7-C08183C585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BF594-6D82-0142-BF5D-B53C487D1A5B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99067A-EE96-6149-8690-0819FCDDAB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C896B-8394-EB4C-A415-C5D21C882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DAF20-22EF-B845-8AF0-E9D5F3E5E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72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FC937C-F306-F044-82C7-DA5AFE2A72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61165C9-DD6E-5543-8006-E04A4A08CD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FB1B253-BA49-444F-98ED-ABDEFB10EB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6068307-81A8-AB4B-83A9-B792F99928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14D90A7-A4F2-814B-852E-3C59D555D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4C3068AE-EDD4-4978-A5A6-FB19BEA97D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2799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95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26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Intro : état de l’art ne permet pas de définir une méthode « idéale » mais toutes montrent l’intérêt d’intégrer des données </a:t>
            </a:r>
            <a:r>
              <a:rPr lang="fr-FR" dirty="0" err="1"/>
              <a:t>hist</a:t>
            </a:r>
            <a:r>
              <a:rPr lang="fr-FR" dirty="0"/>
              <a:t> &amp; reg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3068AE-EDD4-4978-A5A6-FB19BEA97D61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3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emf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53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497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2163" y="1740379"/>
            <a:ext cx="1971000" cy="831371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46600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52697" y="1740379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7497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3594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600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52697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22502" y="1994814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028599" y="2700023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295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82157" y="1275162"/>
            <a:ext cx="3740349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1275162"/>
            <a:ext cx="3906440" cy="326826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580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46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6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599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5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72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4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33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448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57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8091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91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590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5257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86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27054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254259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793377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57988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UV-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FBD36F-EC78-334E-B64B-D7A41F91E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5077B1-E734-F842-835D-1C544433B554}"/>
              </a:ext>
            </a:extLst>
          </p:cNvPr>
          <p:cNvSpPr/>
          <p:nvPr userDrawn="1"/>
        </p:nvSpPr>
        <p:spPr>
          <a:xfrm>
            <a:off x="494110" y="1270747"/>
            <a:ext cx="8649890" cy="3425078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3548C19-04A5-8C4F-B3D1-B455B5F53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C6820B23-0CC6-3544-86BC-7A13B7E1DB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D285E1-67D9-420A-9610-D078713CCC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397C53-F3CC-4434-AB5E-85DB4BF2A1B0}"/>
              </a:ext>
            </a:extLst>
          </p:cNvPr>
          <p:cNvSpPr txBox="1"/>
          <p:nvPr userDrawn="1"/>
        </p:nvSpPr>
        <p:spPr>
          <a:xfrm rot="16200000">
            <a:off x="-443673" y="4162478"/>
            <a:ext cx="133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  <a:p>
            <a:endParaRPr lang="fr-FR" sz="6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90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UV-sans 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8B5CD4-1270-4145-89EB-D4BF2E8DBD56}"/>
              </a:ext>
            </a:extLst>
          </p:cNvPr>
          <p:cNvSpPr/>
          <p:nvPr userDrawn="1"/>
        </p:nvSpPr>
        <p:spPr>
          <a:xfrm>
            <a:off x="494110" y="1203742"/>
            <a:ext cx="8649890" cy="3476768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DBDE32-FF5A-4816-B364-7CC2247E1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AD4CEDC0-F0B4-44D9-8532-86A478858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6D361A2-EA8E-43A0-AF00-8A8828301D2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A558F0-7CF6-4B5F-9B16-D1597AA28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288C11-4D8D-4B2A-9089-E89D568DF032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</p:txBody>
      </p:sp>
    </p:spTree>
    <p:extLst>
      <p:ext uri="{BB962C8B-B14F-4D97-AF65-F5344CB8AC3E}">
        <p14:creationId xmlns:p14="http://schemas.microsoft.com/office/powerpoint/2010/main" val="2838221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UV-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70747"/>
            <a:ext cx="8649890" cy="342507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7BB058-14E7-4AFB-9459-D47C80EDC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F3248ECF-3070-4A6F-A639-39D6E2CE3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73690193-E7E8-459C-9FD9-E7C01946BB4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9BE1FE-BED2-4A47-99A2-C1F74D8C4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1BC834-C737-4A71-9B6A-73F34E26B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8562FB-DB35-42C6-8B67-1DD0734A6592}"/>
              </a:ext>
            </a:extLst>
          </p:cNvPr>
          <p:cNvSpPr txBox="1"/>
          <p:nvPr userDrawn="1"/>
        </p:nvSpPr>
        <p:spPr>
          <a:xfrm rot="16200000">
            <a:off x="-443673" y="4162478"/>
            <a:ext cx="133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  <a:p>
            <a:endParaRPr lang="fr-FR" sz="6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3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UV-sans 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5F7F26-2A4A-4458-A017-FF665DA63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4FB0DAAC-6527-4047-A0D8-D8E8BB001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945DF2E-EC0D-4126-AD2E-9CFB6E06EA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625AA0-B610-4C4D-B4EB-18912BA4F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60C650B-FB89-426D-B685-7839561D9804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</p:txBody>
      </p:sp>
    </p:spTree>
    <p:extLst>
      <p:ext uri="{BB962C8B-B14F-4D97-AF65-F5344CB8AC3E}">
        <p14:creationId xmlns:p14="http://schemas.microsoft.com/office/powerpoint/2010/main" val="192149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80441" y="1654175"/>
            <a:ext cx="174625" cy="373062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30" y="1843087"/>
            <a:ext cx="7749778" cy="270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125" y="1275164"/>
            <a:ext cx="7749381" cy="396000"/>
          </a:xfrm>
          <a:noFill/>
        </p:spPr>
        <p:txBody>
          <a:bodyPr lIns="72000" tIns="72000" anchor="t">
            <a:noAutofit/>
          </a:bodyPr>
          <a:lstStyle>
            <a:lvl1pPr marL="182563" indent="-182563">
              <a:buClrTx/>
              <a:buSzPct val="130000"/>
              <a:buFont typeface="Segoe UI Symbol" panose="020B0502040204020203" pitchFamily="34" charset="0"/>
              <a:buChar char="["/>
              <a:defRPr sz="1425" b="1" cap="all" baseline="0">
                <a:solidFill>
                  <a:schemeClr val="accent3"/>
                </a:solidFill>
              </a:defRPr>
            </a:lvl1pPr>
            <a:lvl2pPr marL="135719" indent="0">
              <a:buFont typeface="Arial" panose="020B0604020202020204" pitchFamily="34" charset="0"/>
              <a:buNone/>
              <a:defRPr/>
            </a:lvl2pPr>
            <a:lvl3pPr marL="269057" indent="0">
              <a:buNone/>
              <a:defRPr/>
            </a:lvl3pPr>
            <a:lvl4pPr marL="404773" indent="0">
              <a:buNone/>
              <a:defRPr/>
            </a:lvl4pPr>
            <a:lvl5pPr marL="538109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3443561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1247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563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80441" y="1654175"/>
            <a:ext cx="174625" cy="373062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30" y="1843087"/>
            <a:ext cx="7749778" cy="270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125" y="1275164"/>
            <a:ext cx="7749381" cy="396000"/>
          </a:xfrm>
          <a:noFill/>
        </p:spPr>
        <p:txBody>
          <a:bodyPr lIns="72000" tIns="72000" anchor="t">
            <a:noAutofit/>
          </a:bodyPr>
          <a:lstStyle>
            <a:lvl1pPr marL="182563" indent="-182563">
              <a:buClrTx/>
              <a:buSzPct val="130000"/>
              <a:buFont typeface="Segoe UI Symbol" panose="020B0502040204020203" pitchFamily="34" charset="0"/>
              <a:buChar char="["/>
              <a:defRPr sz="1425" b="1" cap="all" baseline="0">
                <a:solidFill>
                  <a:schemeClr val="accent3"/>
                </a:solidFill>
              </a:defRPr>
            </a:lvl1pPr>
            <a:lvl2pPr marL="135719" indent="0">
              <a:buFont typeface="Arial" panose="020B0604020202020204" pitchFamily="34" charset="0"/>
              <a:buNone/>
              <a:defRPr/>
            </a:lvl2pPr>
            <a:lvl3pPr marL="269057" indent="0">
              <a:buNone/>
              <a:defRPr/>
            </a:lvl3pPr>
            <a:lvl4pPr marL="404773" indent="0">
              <a:buNone/>
              <a:defRPr/>
            </a:lvl4pPr>
            <a:lvl5pPr marL="538109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4243385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2634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1013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050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33" y="1143361"/>
            <a:ext cx="3741433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2042" y="1143361"/>
            <a:ext cx="3750469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32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127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5742478" y="1412280"/>
            <a:ext cx="1500188" cy="74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/>
            <a:endParaRPr lang="fr-FR" sz="1100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76388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60150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76388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60150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6197" y="2336350"/>
            <a:ext cx="3618548" cy="64221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1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13741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175" y="1117601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175" y="3194255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022" y="3194255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3022" y="1114618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2743689" y="1146826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6757350" y="1138514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6757350" y="3249947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2743689" y="3299823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596" y="2655973"/>
            <a:ext cx="3568187" cy="300326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2672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05797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62672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05797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27828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497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2163" y="1740379"/>
            <a:ext cx="1971000" cy="831371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46600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52697" y="1740379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7497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3594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600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52697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22502" y="1994814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028599" y="2700023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6168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16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82157" y="1275162"/>
            <a:ext cx="3740349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1275162"/>
            <a:ext cx="3906440" cy="326826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7639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1783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6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6704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5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8762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4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903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795951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8421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927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45761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5668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205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53244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487737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24604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413271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257994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072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33" y="1143361"/>
            <a:ext cx="3741433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2042" y="1143361"/>
            <a:ext cx="3750469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32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11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5742478" y="1412280"/>
            <a:ext cx="1500188" cy="74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/>
            <a:endParaRPr lang="fr-FR" sz="1100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76388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60150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76388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60150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6197" y="2336350"/>
            <a:ext cx="3618548" cy="64221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1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7412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175" y="1117601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175" y="3194255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022" y="3194255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3022" y="1114618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2743689" y="1146826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6757350" y="1138514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6757350" y="3249947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2743689" y="3299823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596" y="2655973"/>
            <a:ext cx="3568187" cy="300326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2672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05797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62672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05797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6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116" y="4874419"/>
            <a:ext cx="8218884" cy="270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8251" y="338024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730" y="1275162"/>
            <a:ext cx="7749778" cy="32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0674" y="4869657"/>
            <a:ext cx="609183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Réunion pléinière GT TSH - Mars 2022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1"/>
          <a:stretch/>
        </p:blipFill>
        <p:spPr>
          <a:xfrm>
            <a:off x="135732" y="4899935"/>
            <a:ext cx="664370" cy="203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5" r:id="rId2"/>
    <p:sldLayoutId id="2147483780" r:id="rId3"/>
    <p:sldLayoutId id="2147483812" r:id="rId4"/>
    <p:sldLayoutId id="2147483813" r:id="rId5"/>
    <p:sldLayoutId id="2147483814" r:id="rId6"/>
    <p:sldLayoutId id="2147483777" r:id="rId7"/>
    <p:sldLayoutId id="2147483782" r:id="rId8"/>
    <p:sldLayoutId id="2147483784" r:id="rId9"/>
    <p:sldLayoutId id="2147483801" r:id="rId10"/>
    <p:sldLayoutId id="2147483778" r:id="rId11"/>
    <p:sldLayoutId id="2147483788" r:id="rId12"/>
    <p:sldLayoutId id="2147483821" r:id="rId13"/>
    <p:sldLayoutId id="2147483789" r:id="rId14"/>
    <p:sldLayoutId id="2147483790" r:id="rId15"/>
    <p:sldLayoutId id="2147483776" r:id="rId16"/>
    <p:sldLayoutId id="2147483795" r:id="rId17"/>
    <p:sldLayoutId id="2147483796" r:id="rId18"/>
    <p:sldLayoutId id="2147483797" r:id="rId19"/>
    <p:sldLayoutId id="2147483798" r:id="rId20"/>
    <p:sldLayoutId id="2147483809" r:id="rId21"/>
    <p:sldLayoutId id="2147483810" r:id="rId22"/>
    <p:sldLayoutId id="2147483811" r:id="rId23"/>
    <p:sldLayoutId id="2147483804" r:id="rId24"/>
    <p:sldLayoutId id="2147483820" r:id="rId2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1" fontAlgn="base" hangingPunct="1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4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057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2pPr>
      <a:lvl3pPr marL="404773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3pPr>
      <a:lvl4pPr marL="538109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Calibri" panose="020F0502020204030204" pitchFamily="34" charset="0"/>
        </a:defRPr>
      </a:lvl4pPr>
      <a:lvl5pPr marL="673827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0" userDrawn="1">
          <p15:clr>
            <a:srgbClr val="F26B43"/>
          </p15:clr>
        </p15:guide>
        <p15:guide id="2" pos="5432" userDrawn="1">
          <p15:clr>
            <a:srgbClr val="F26B43"/>
          </p15:clr>
        </p15:guide>
        <p15:guide id="3" orient="horz" pos="803" userDrawn="1">
          <p15:clr>
            <a:srgbClr val="F26B43"/>
          </p15:clr>
        </p15:guide>
        <p15:guide id="4" orient="horz" pos="2862" userDrawn="1">
          <p15:clr>
            <a:srgbClr val="F26B43"/>
          </p15:clr>
        </p15:guide>
        <p15:guide id="5" pos="584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pos="2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0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>
          <a:solidFill>
            <a:srgbClr val="87B1E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0" fontAlgn="base" hangingPunct="0">
        <a:lnSpc>
          <a:spcPts val="1800"/>
        </a:lnSpc>
        <a:spcBef>
          <a:spcPct val="100000"/>
        </a:spcBef>
        <a:spcAft>
          <a:spcPct val="0"/>
        </a:spcAft>
        <a:buClr>
          <a:schemeClr val="tx2"/>
        </a:buClr>
        <a:buSzPct val="75000"/>
        <a:buFont typeface="Arial" charset="0"/>
        <a:buChar char="▌"/>
        <a:defRPr sz="1575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39300" indent="-132148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2pPr>
      <a:lvl3pPr marL="798830" indent="-12500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3pPr>
      <a:lvl4pPr marL="110479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–"/>
        <a:defRPr sz="1200" b="0" i="0">
          <a:solidFill>
            <a:schemeClr val="tx1"/>
          </a:solidFill>
          <a:latin typeface="Calibri" panose="020F0502020204030204" pitchFamily="34" charset="0"/>
        </a:defRPr>
      </a:lvl4pPr>
      <a:lvl5pPr marL="141075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»"/>
        <a:defRPr sz="12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311" userDrawn="1">
          <p15:clr>
            <a:srgbClr val="F26B43"/>
          </p15:clr>
        </p15:guide>
        <p15:guide id="3" pos="5414" userDrawn="1">
          <p15:clr>
            <a:srgbClr val="F26B43"/>
          </p15:clr>
        </p15:guide>
        <p15:guide id="4" orient="horz" pos="295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116" y="4874419"/>
            <a:ext cx="8218884" cy="270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8251" y="338024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730" y="1275162"/>
            <a:ext cx="7749778" cy="32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0674" y="4869657"/>
            <a:ext cx="609183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Data science pour les risques côtiers - Novembre 2023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1"/>
          <a:stretch/>
        </p:blipFill>
        <p:spPr>
          <a:xfrm>
            <a:off x="135732" y="4899935"/>
            <a:ext cx="664370" cy="2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8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1" fontAlgn="base" hangingPunct="1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4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057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2pPr>
      <a:lvl3pPr marL="404773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3pPr>
      <a:lvl4pPr marL="538109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Calibri" panose="020F0502020204030204" pitchFamily="34" charset="0"/>
        </a:defRPr>
      </a:lvl4pPr>
      <a:lvl5pPr marL="673827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0">
          <p15:clr>
            <a:srgbClr val="F26B43"/>
          </p15:clr>
        </p15:guide>
        <p15:guide id="2" pos="5432">
          <p15:clr>
            <a:srgbClr val="F26B43"/>
          </p15:clr>
        </p15:guide>
        <p15:guide id="3" orient="horz" pos="803">
          <p15:clr>
            <a:srgbClr val="F26B43"/>
          </p15:clr>
        </p15:guide>
        <p15:guide id="4" orient="horz" pos="2862">
          <p15:clr>
            <a:srgbClr val="F26B43"/>
          </p15:clr>
        </p15:guide>
        <p15:guide id="5" pos="584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pos="29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ddtsh.irsn.fr/" TargetMode="External"/><Relationship Id="rId2" Type="http://schemas.openxmlformats.org/officeDocument/2006/relationships/hyperlink" Target="https://www.data.gouv.fr/fr/datasets/tempetes-et-submersions-historiques/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extérieur, fumée, nature, futur&#10;&#10;Description générée automatiquement">
            <a:extLst>
              <a:ext uri="{FF2B5EF4-FFF2-40B4-BE49-F238E27FC236}">
                <a16:creationId xmlns:a16="http://schemas.microsoft.com/office/drawing/2014/main" id="{A6E7D03B-29A6-4351-8F55-3C35858B39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b="7024"/>
          <a:stretch>
            <a:fillRect/>
          </a:stretch>
        </p:blipFill>
        <p:spPr/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BA6B3F1F-A241-47F5-BAC5-FA3ACB05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30" y="1901899"/>
            <a:ext cx="7050656" cy="1368329"/>
          </a:xfrm>
        </p:spPr>
        <p:txBody>
          <a:bodyPr/>
          <a:lstStyle/>
          <a:p>
            <a:r>
              <a:rPr lang="fr-FR" sz="2000" dirty="0">
                <a:solidFill>
                  <a:srgbClr val="FFFFFF"/>
                </a:solidFill>
              </a:rPr>
              <a:t>Data Science pour les risques côtiers</a:t>
            </a:r>
            <a:br>
              <a:rPr lang="fr-FR" sz="2000" dirty="0">
                <a:solidFill>
                  <a:srgbClr val="FFFFFF"/>
                </a:solidFill>
              </a:rPr>
            </a:br>
            <a:br>
              <a:rPr lang="fr-FR" sz="2000" dirty="0">
                <a:solidFill>
                  <a:srgbClr val="FFFFFF"/>
                </a:solidFill>
              </a:rPr>
            </a:br>
            <a:r>
              <a:rPr lang="fr-FR" sz="1400" dirty="0">
                <a:solidFill>
                  <a:srgbClr val="FFFFFF"/>
                </a:solidFill>
              </a:rPr>
              <a:t>Prise en compte du risque d’inondation côtière pour les sites nucléaires : l’importance des événements majeurs du passé et enjeux vis-à-vis du changement climatique 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ED584CA-09A0-4213-B819-E213DB35F1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66030" y="3661469"/>
            <a:ext cx="7109227" cy="479822"/>
          </a:xfrm>
        </p:spPr>
        <p:txBody>
          <a:bodyPr/>
          <a:lstStyle/>
          <a:p>
            <a:r>
              <a:rPr lang="fr-FR" dirty="0"/>
              <a:t>Roscoff, 13-15/11/2023</a:t>
            </a:r>
          </a:p>
          <a:p>
            <a:r>
              <a:rPr lang="fr-FR" dirty="0"/>
              <a:t>Lise BARDET &amp; Antonin MIGAUD (Institut de Radioprotection et de Sûreté Nucléaire)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12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situations de référence pour les sites côtiers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90F97-7D7B-EF6E-794F-42ED00F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27" y="1473910"/>
            <a:ext cx="5078375" cy="260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41337" lvl="2" indent="-171450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400" kern="0" dirty="0">
                <a:latin typeface="+mn-lt"/>
              </a:rPr>
              <a:t>Résonance dans un bassin d’ondes provenant du large (initiateur : tsunami, </a:t>
            </a:r>
            <a:r>
              <a:rPr lang="fr-FR" sz="1400" kern="0" dirty="0" err="1">
                <a:latin typeface="+mn-lt"/>
              </a:rPr>
              <a:t>meteo</a:t>
            </a:r>
            <a:r>
              <a:rPr lang="fr-FR" sz="1400" kern="0" dirty="0">
                <a:latin typeface="+mn-lt"/>
              </a:rPr>
              <a:t>)</a:t>
            </a:r>
          </a:p>
          <a:p>
            <a:pPr marL="369887" lvl="2" indent="0">
              <a:buClr>
                <a:schemeClr val="accent2">
                  <a:lumMod val="50000"/>
                </a:schemeClr>
              </a:buClr>
              <a:buNone/>
            </a:pPr>
            <a:endParaRPr lang="fr-FR" sz="1400" kern="0" dirty="0">
              <a:latin typeface="+mn-lt"/>
            </a:endParaRPr>
          </a:p>
          <a:p>
            <a:pPr marL="655637" lvl="2" indent="-285750" defTabSz="449263" eaLnBrk="1" hangingPunct="1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Si le risque de survenue de seiche est identifié sur le site (observations et mesures) :</a:t>
            </a:r>
          </a:p>
          <a:p>
            <a:pPr marL="655637" lvl="2" indent="-285750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endParaRPr lang="fr-FR" sz="14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655637" lvl="2" indent="-285750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631825" lvl="2" indent="-285750" algn="just" defTabSz="912813" eaLnBrk="1" hangingPunct="1">
              <a:lnSpc>
                <a:spcPct val="90000"/>
              </a:lnSpc>
              <a:spcBef>
                <a:spcPts val="12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Conjonction seiche-niveau marin</a:t>
            </a:r>
          </a:p>
          <a:p>
            <a:pPr marL="346075" lvl="2" indent="0" algn="just" defTabSz="912813" eaLnBrk="1" hangingPunct="1">
              <a:lnSpc>
                <a:spcPct val="90000"/>
              </a:lnSpc>
              <a:spcBef>
                <a:spcPts val="1200"/>
              </a:spcBef>
              <a:buClr>
                <a:srgbClr val="7D9ED5"/>
              </a:buClr>
              <a:buSzPct val="75000"/>
              <a:buNone/>
            </a:pPr>
            <a:endParaRPr lang="fr-FR" altLang="en-US" sz="1400" dirty="0">
              <a:latin typeface="+mn-lt"/>
            </a:endParaRP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endParaRPr lang="fr-FR" altLang="en-US" sz="1200" dirty="0"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D7621077-A7B6-0752-1ED3-E077B3DB9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14" y="2792174"/>
            <a:ext cx="4142539" cy="307777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defTabSz="912813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Seiche annuelle </a:t>
            </a:r>
            <a:r>
              <a:rPr lang="fr-FR" sz="1400" dirty="0">
                <a:latin typeface="+mn-lt"/>
              </a:rPr>
              <a:t>cumulée au niveau marin de référence      </a:t>
            </a:r>
            <a:endParaRPr lang="fr-FR" altLang="en-US" sz="1400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B6759F-ABCC-6EC4-A4A7-DA8799ED9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82" y="677723"/>
            <a:ext cx="3373334" cy="342165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1D8BB33-264B-D532-4311-A4F89B7E6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37" y="1072580"/>
            <a:ext cx="502565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SRI Seiche</a:t>
            </a: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BA766F4-A843-B515-6F59-4445B1BE1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37" y="4007123"/>
            <a:ext cx="502565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Autres SRI : </a:t>
            </a:r>
            <a:r>
              <a:rPr lang="fr-FR" altLang="en-US" sz="1400" dirty="0">
                <a:latin typeface="+mn-lt"/>
              </a:rPr>
              <a:t>pluies, remontée de la nappe phréatique, dégradations/dysfonctionnements d’ouvrages, intumescence</a:t>
            </a:r>
            <a:endParaRPr kumimoji="0" lang="fr-FR" altLang="en-US" sz="120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BA9C43FF-671E-CCED-A26F-DFBEF0FCCDA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788869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1" y="152672"/>
            <a:ext cx="7749778" cy="431957"/>
          </a:xfrm>
        </p:spPr>
        <p:txBody>
          <a:bodyPr/>
          <a:lstStyle/>
          <a:p>
            <a:r>
              <a:rPr lang="fr-FR" dirty="0"/>
              <a:t>Enjeux vis-à-vis du changement climatique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1D8BB33-264B-D532-4311-A4F89B7E6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50" y="673350"/>
            <a:ext cx="8232840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dirty="0">
                <a:latin typeface="+mn-lt"/>
              </a:rPr>
              <a:t>Risque d’inondation et changement climatique :</a:t>
            </a:r>
          </a:p>
          <a:p>
            <a:pPr marL="631825" lvl="2" indent="-285750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FR" altLang="en-US" sz="1400" dirty="0">
                <a:latin typeface="+mn-lt"/>
              </a:rPr>
              <a:t>Prévoir les évolutions des aléas extrêmes pour vérifier le caractère adapté des protections des installations et/ou y apporter d’éventuelles modifications</a:t>
            </a:r>
          </a:p>
          <a:p>
            <a:pPr marL="631825" lvl="2" indent="-285750" defTabSz="912813" eaLnBrk="1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75000"/>
              <a:defRPr/>
            </a:pPr>
            <a:r>
              <a:rPr kumimoji="0" lang="fr-FR" alt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Anticiper les </a:t>
            </a:r>
            <a:r>
              <a:rPr lang="fr-FR" altLang="en-US" sz="1400" kern="0" dirty="0">
                <a:latin typeface="+mn-lt"/>
              </a:rPr>
              <a:t>éventuelles mesures complémentaires nécessaires (isolement du site, facteur humain…)</a:t>
            </a:r>
          </a:p>
          <a:p>
            <a:pPr marL="30163" lvl="2" indent="-30163" defTabSz="449263" eaLnBrk="1" hangingPunct="1"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 Veille scientifique sur les aléas impactés par le changement climatique et les méthodes disponibles</a:t>
            </a:r>
          </a:p>
          <a:p>
            <a:pPr marL="30163" lvl="2" indent="-30163" defTabSz="449263" eaLnBrk="1" hangingPunct="1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 Réévaluations régulières des niveaux extrêmes</a:t>
            </a: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285750" lvl="2" indent="-285750" algn="just" defTabSz="912813" eaLnBrk="1" hangingPunct="1">
              <a:lnSpc>
                <a:spcPct val="10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latin typeface="+mn-lt"/>
              </a:rPr>
              <a:t>Aléas concernés : </a:t>
            </a: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niveau marin et phénomènes/conjonctions associés </a:t>
            </a:r>
            <a:r>
              <a:rPr lang="fr-FR" altLang="en-US" sz="1400" dirty="0">
                <a:latin typeface="+mn-lt"/>
              </a:rPr>
              <a:t>(+ pluies)</a:t>
            </a:r>
          </a:p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altLang="en-US" sz="140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Rapport AR6 du GIEC</a:t>
            </a:r>
            <a:endParaRPr kumimoji="0" lang="fr-FR" altLang="en-US" sz="120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82E8ED-DA78-8480-16A9-5C60CFA5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073" y="3173148"/>
            <a:ext cx="2487956" cy="1649359"/>
          </a:xfrm>
          <a:prstGeom prst="rect">
            <a:avLst/>
          </a:prstGeom>
        </p:spPr>
      </p:pic>
      <p:sp>
        <p:nvSpPr>
          <p:cNvPr id="9" name="Text Box 30">
            <a:extLst>
              <a:ext uri="{FF2B5EF4-FFF2-40B4-BE49-F238E27FC236}">
                <a16:creationId xmlns:a16="http://schemas.microsoft.com/office/drawing/2014/main" id="{56561F22-C52E-B75D-0554-A26DA15B9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2102" y="3175116"/>
            <a:ext cx="1813950" cy="1538883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indent="0" algn="ctr" defTabSz="449263" eaLnBrk="1" hangingPunct="1">
              <a:buClr>
                <a:schemeClr val="accent2">
                  <a:lumMod val="50000"/>
                </a:schemeClr>
              </a:buClr>
              <a:buSzPct val="90000"/>
              <a:defRPr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Montée du niveau moyen de la mer</a:t>
            </a: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0163" lvl="2" indent="-30163" algn="ctr" defTabSz="449263" eaLnBrk="1" hangingPunct="1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 Augmentation de la fréquence et la sévérité des submersions</a:t>
            </a:r>
            <a:endParaRPr lang="fr-FR" altLang="en-US" sz="1400" dirty="0">
              <a:latin typeface="+mn-lt"/>
            </a:endParaRPr>
          </a:p>
        </p:txBody>
      </p:sp>
      <p:pic>
        <p:nvPicPr>
          <p:cNvPr id="3074" name="Image 5">
            <a:extLst>
              <a:ext uri="{FF2B5EF4-FFF2-40B4-BE49-F238E27FC236}">
                <a16:creationId xmlns:a16="http://schemas.microsoft.com/office/drawing/2014/main" id="{F6720F70-33A3-34F3-A253-03B778510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3" b="22576"/>
          <a:stretch/>
        </p:blipFill>
        <p:spPr bwMode="auto">
          <a:xfrm>
            <a:off x="161813" y="3119877"/>
            <a:ext cx="4469257" cy="16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60E1C4-DEEC-C547-B45B-4181DBC213FF}"/>
              </a:ext>
            </a:extLst>
          </p:cNvPr>
          <p:cNvSpPr txBox="1"/>
          <p:nvPr/>
        </p:nvSpPr>
        <p:spPr>
          <a:xfrm>
            <a:off x="2225311" y="3379095"/>
            <a:ext cx="100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Scénario avec instabilité des calottes glaciaires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C4A91153-8584-81C5-9B19-891600C92FB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411828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1" y="152672"/>
            <a:ext cx="7749778" cy="431957"/>
          </a:xfrm>
        </p:spPr>
        <p:txBody>
          <a:bodyPr/>
          <a:lstStyle/>
          <a:p>
            <a:r>
              <a:rPr lang="fr-FR" dirty="0"/>
              <a:t>Enjeux vis-à-vis du changement climatique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1D8BB33-264B-D532-4311-A4F89B7E6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50" y="673350"/>
            <a:ext cx="798346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Guide ASN n°13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2021052-F3F5-82AD-2FED-D002772F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51" y="1163401"/>
            <a:ext cx="7186478" cy="260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400" kern="0" dirty="0">
                <a:latin typeface="+mn-lt"/>
              </a:rPr>
              <a:t>Prise en compte des évolutions prévisibles du climat avec différents horizons temporels</a:t>
            </a:r>
          </a:p>
          <a:p>
            <a:pPr marL="369887" lvl="2" indent="0">
              <a:buClr>
                <a:schemeClr val="accent2">
                  <a:lumMod val="50000"/>
                </a:schemeClr>
              </a:buClr>
              <a:buNone/>
            </a:pPr>
            <a:endParaRPr lang="fr-FR" sz="1400" kern="0" dirty="0">
              <a:latin typeface="+mn-lt"/>
            </a:endParaRPr>
          </a:p>
          <a:p>
            <a:pPr marL="655637" lvl="2" indent="-285750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À chaque réexamen de sûreté et jusqu’au prochain réexamen</a:t>
            </a:r>
          </a:p>
          <a:p>
            <a:pPr marL="987425" lvl="2" indent="-285750" algn="just" defTabSz="912813" eaLnBrk="1" hangingPunct="1">
              <a:lnSpc>
                <a:spcPct val="10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Installations existantes</a:t>
            </a:r>
          </a:p>
          <a:p>
            <a:pPr marL="987425" lvl="2" indent="-285750" algn="just" defTabSz="912813" eaLnBrk="1" hangingPunct="1">
              <a:lnSpc>
                <a:spcPct val="10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Projection sur 10-20 ans à venir</a:t>
            </a:r>
          </a:p>
          <a:p>
            <a:pPr marL="987425" lvl="2" indent="-285750" algn="just" defTabSz="912813" eaLnBrk="1" hangingPunct="1">
              <a:lnSpc>
                <a:spcPct val="10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SRI Niveau marin : « 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évolution du niveau marin moyen extrapolée jusqu’au prochain réexamen de sûreté »</a:t>
            </a: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701675" lvl="2" indent="0" algn="just" defTabSz="912813" eaLnBrk="1" hangingPunct="1">
              <a:lnSpc>
                <a:spcPct val="100000"/>
              </a:lnSpc>
              <a:spcBef>
                <a:spcPts val="600"/>
              </a:spcBef>
              <a:buClr>
                <a:srgbClr val="7D9ED5"/>
              </a:buClr>
              <a:buSzPct val="75000"/>
              <a:buNone/>
            </a:pPr>
            <a:endParaRPr lang="fr-FR" altLang="en-US" sz="1400" dirty="0">
              <a:latin typeface="+mn-lt"/>
            </a:endParaRPr>
          </a:p>
          <a:p>
            <a:pPr marL="655637" lvl="2" indent="-285750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A la conception, pour une durée représentative de la durée de vie envisageable</a:t>
            </a:r>
          </a:p>
          <a:p>
            <a:pPr marL="987425" lvl="2" indent="-285750" algn="just" defTabSz="912813" eaLnBrk="1" hangingPunct="1">
              <a:lnSpc>
                <a:spcPct val="10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Nouvelles installations (EPR2…)</a:t>
            </a:r>
          </a:p>
          <a:p>
            <a:pPr marL="987425" lvl="2" indent="-285750" algn="just" defTabSz="912813" eaLnBrk="1" hangingPunct="1">
              <a:lnSpc>
                <a:spcPct val="10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Projection sur plusieurs décennies</a:t>
            </a:r>
            <a:endParaRPr lang="fr-FR" altLang="en-US" sz="1400" dirty="0">
              <a:latin typeface="+mn-lt"/>
            </a:endParaRPr>
          </a:p>
          <a:p>
            <a:pPr marL="655637" lvl="2" indent="-285750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endParaRPr lang="fr-FR" sz="14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endParaRPr lang="fr-FR" altLang="en-US" sz="1200" dirty="0"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635EE42-2C6A-7EBA-D67A-61B2EC22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152672"/>
            <a:ext cx="1220109" cy="1718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2B11D0CC-8FA4-80AB-1A32-B126F512AD8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87197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1" y="152672"/>
            <a:ext cx="7749778" cy="431957"/>
          </a:xfrm>
        </p:spPr>
        <p:txBody>
          <a:bodyPr/>
          <a:lstStyle/>
          <a:p>
            <a:r>
              <a:rPr lang="fr-FR" dirty="0"/>
              <a:t>Enjeux vis-à-vis du changement climatique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1D8BB33-264B-D532-4311-A4F89B7E6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50" y="673350"/>
            <a:ext cx="798346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Extrapolation des tendances du passé</a:t>
            </a:r>
          </a:p>
        </p:txBody>
      </p:sp>
      <p:pic>
        <p:nvPicPr>
          <p:cNvPr id="7" name="Image 6" descr="Une image contenant texte, Tracé, capture d’écran, ligne&#10;&#10;Description générée automatiquement">
            <a:extLst>
              <a:ext uri="{FF2B5EF4-FFF2-40B4-BE49-F238E27FC236}">
                <a16:creationId xmlns:a16="http://schemas.microsoft.com/office/drawing/2014/main" id="{D359A8FB-2014-C618-ADB6-7FDAAC8ED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8" y="1418037"/>
            <a:ext cx="4435192" cy="329292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723C874-F08E-ADB1-A4CF-B179510E9142}"/>
              </a:ext>
            </a:extLst>
          </p:cNvPr>
          <p:cNvSpPr txBox="1"/>
          <p:nvPr/>
        </p:nvSpPr>
        <p:spPr>
          <a:xfrm>
            <a:off x="712603" y="1163401"/>
            <a:ext cx="38593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41D42"/>
                </a:solidFill>
                <a:latin typeface="+mn-lt"/>
              </a:rPr>
              <a:t>Moyennes et tendances journalières, mensuelles et annuelles à Brest sur la période 1846-2022 (préconisations PSMSL, filtre </a:t>
            </a:r>
            <a:r>
              <a:rPr lang="fr-FR" sz="1000" b="1" dirty="0" err="1">
                <a:solidFill>
                  <a:srgbClr val="041D42"/>
                </a:solidFill>
                <a:latin typeface="+mn-lt"/>
              </a:rPr>
              <a:t>Demerliac</a:t>
            </a:r>
            <a:r>
              <a:rPr lang="fr-FR" sz="1000" b="1" dirty="0">
                <a:solidFill>
                  <a:srgbClr val="041D42"/>
                </a:solidFill>
                <a:latin typeface="+mn-lt"/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B76CA2-E5BF-D9E8-B75E-EAC3D8B7E542}"/>
              </a:ext>
            </a:extLst>
          </p:cNvPr>
          <p:cNvSpPr txBox="1"/>
          <p:nvPr/>
        </p:nvSpPr>
        <p:spPr>
          <a:xfrm>
            <a:off x="5362458" y="292358"/>
            <a:ext cx="31331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41D42"/>
                </a:solidFill>
                <a:latin typeface="+mn-lt"/>
              </a:rPr>
              <a:t>Tendances annuelles pour des ports du littoral Manche-Atlantique en France (données jusqu’en 2022)</a:t>
            </a:r>
          </a:p>
        </p:txBody>
      </p:sp>
      <p:sp>
        <p:nvSpPr>
          <p:cNvPr id="16" name="Text Box 30">
            <a:extLst>
              <a:ext uri="{FF2B5EF4-FFF2-40B4-BE49-F238E27FC236}">
                <a16:creationId xmlns:a16="http://schemas.microsoft.com/office/drawing/2014/main" id="{BD1D637E-E3E3-7B0A-62B8-536A5AEBB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179" y="4071104"/>
            <a:ext cx="3802743" cy="72943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tabLst/>
              <a:defRPr/>
            </a:pPr>
            <a:r>
              <a:rPr lang="fr-FR" altLang="en-US" sz="13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Hausse de quelques centimètres en 10 ans (évolution variable selon les sites ; 2-3 cm en moyenne)</a:t>
            </a:r>
            <a:endParaRPr lang="fr-FR" altLang="en-US" sz="1300" dirty="0">
              <a:latin typeface="+mn-lt"/>
            </a:endParaRPr>
          </a:p>
          <a:p>
            <a:pPr marL="30163" lvl="2" indent="-30163" algn="ctr" defTabSz="449263" eaLnBrk="1" hangingPunct="1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300" dirty="0">
                <a:latin typeface="+mn-lt"/>
                <a:ea typeface="Arial Unicode MS" pitchFamily="34" charset="-128"/>
                <a:cs typeface="Arial Unicode MS" pitchFamily="34" charset="-128"/>
              </a:rPr>
              <a:t> EDF : prise en compte d’une marge de </a:t>
            </a:r>
            <a:r>
              <a:rPr lang="fr-FR" sz="1300" b="1" dirty="0">
                <a:latin typeface="+mn-lt"/>
                <a:ea typeface="Arial Unicode MS" pitchFamily="34" charset="-128"/>
                <a:cs typeface="Arial Unicode MS" pitchFamily="34" charset="-128"/>
              </a:rPr>
              <a:t>20 cm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BC9378-57D9-9778-A123-7CBA00D3A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191204"/>
              </p:ext>
            </p:extLst>
          </p:nvPr>
        </p:nvGraphicFramePr>
        <p:xfrm>
          <a:off x="5027665" y="741654"/>
          <a:ext cx="3802743" cy="3113773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127078">
                  <a:extLst>
                    <a:ext uri="{9D8B030D-6E8A-4147-A177-3AD203B41FA5}">
                      <a16:colId xmlns:a16="http://schemas.microsoft.com/office/drawing/2014/main" val="3653210001"/>
                    </a:ext>
                  </a:extLst>
                </a:gridCol>
                <a:gridCol w="804726">
                  <a:extLst>
                    <a:ext uri="{9D8B030D-6E8A-4147-A177-3AD203B41FA5}">
                      <a16:colId xmlns:a16="http://schemas.microsoft.com/office/drawing/2014/main" val="4045244884"/>
                    </a:ext>
                  </a:extLst>
                </a:gridCol>
                <a:gridCol w="823625">
                  <a:extLst>
                    <a:ext uri="{9D8B030D-6E8A-4147-A177-3AD203B41FA5}">
                      <a16:colId xmlns:a16="http://schemas.microsoft.com/office/drawing/2014/main" val="2706480464"/>
                    </a:ext>
                  </a:extLst>
                </a:gridCol>
                <a:gridCol w="1047314">
                  <a:extLst>
                    <a:ext uri="{9D8B030D-6E8A-4147-A177-3AD203B41FA5}">
                      <a16:colId xmlns:a16="http://schemas.microsoft.com/office/drawing/2014/main" val="3764646996"/>
                    </a:ext>
                  </a:extLst>
                </a:gridCol>
              </a:tblGrid>
              <a:tr h="29661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Marégraphe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Durée effective (ans)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Début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Tendance annuelle (mm/an)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793010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ARCACHON_EYRAC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22,6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27/11/1967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3,94 +/- 0,83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744642491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SOCOA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44,8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20/11/1942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1,16 +/- 0,40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691291879"/>
                  </a:ext>
                </a:extLst>
              </a:tr>
              <a:tr h="121311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BOUCAU-BAYONNE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44,2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22/05/1967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1,69 +/- 0,43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729328502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SAINT-NAZAIRE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117,6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25/05/1821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1,08 +/- 0,08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004011070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BOULOGNE-SUR-MER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35,2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20/11/1941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2,74 +/- 0,33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586548103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BREST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160,9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04/01/1846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1,31 +/- 0,06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3812708613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CALAIS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44,4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03/05/1941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1,22 +/- 0,30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64875863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CHERBOURG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48,5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30/03/1943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1,86 +/- 0,27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271420274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CONCARNEAU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23,3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28/06/1999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2,66 +/- 0,87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762565966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DIEPPE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51,0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31/12/1953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4,49 +/- 0,25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4235855015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DUNKERQUE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54,1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06/06/1956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1,63 +/- 0,17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568713816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LA_ROCHELLE-PALLICE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38,6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18/05/1941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2,47 +/- 0,27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090635210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LE_CONQUET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50,2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21/12/1970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3,05 +/- 0,24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464207842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LE_CROUESTY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18,3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14/03/1996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4,49 +/- 0,94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3628759938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LE_HAVRE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52,7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04/01/1938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1,97 +/- 0,25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3317178455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LES_SABLES-D_OLO</a:t>
                      </a:r>
                      <a:r>
                        <a:rPr lang="fr-FR" sz="900" b="0" u="none" strike="noStrike" dirty="0">
                          <a:effectLst/>
                        </a:rPr>
                        <a:t>NN</a:t>
                      </a:r>
                      <a:r>
                        <a:rPr lang="fr-FR" sz="900" u="none" strike="noStrike" dirty="0">
                          <a:effectLst/>
                        </a:rPr>
                        <a:t>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32,2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05/07/1965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3,72 +/- 0,54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639219523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PORT-BLOC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34,0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18/04/1959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2,17 +/- 0,48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2383775824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PORT-TUDY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47,3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10/08/1966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1,72 +/- 0,32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686475882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ROSCOFF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47,2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06/04/1973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2,07 +/- 0,27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4222990333"/>
                  </a:ext>
                </a:extLst>
              </a:tr>
              <a:tr h="1072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SAINT-MALO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28,4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09/04/1986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2,46 +/- 0,61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8" marR="3698" marT="3698" marB="0" anchor="b"/>
                </a:tc>
                <a:extLst>
                  <a:ext uri="{0D108BD9-81ED-4DB2-BD59-A6C34878D82A}">
                    <a16:rowId xmlns:a16="http://schemas.microsoft.com/office/drawing/2014/main" val="1265189026"/>
                  </a:ext>
                </a:extLst>
              </a:tr>
            </a:tbl>
          </a:graphicData>
        </a:graphic>
      </p:graphicFrame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692F7608-BB03-5EAF-F905-F15CCA6EA33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58479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1" y="152672"/>
            <a:ext cx="7749778" cy="431957"/>
          </a:xfrm>
        </p:spPr>
        <p:txBody>
          <a:bodyPr/>
          <a:lstStyle/>
          <a:p>
            <a:r>
              <a:rPr lang="fr-FR" dirty="0"/>
              <a:t>Enjeux vis-à-vis du changement climatique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1D8BB33-264B-D532-4311-A4F89B7E6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50" y="549615"/>
            <a:ext cx="798346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Extrapolation des tendances du passé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C5831FD-91F4-4437-9F8C-6AD41E438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50" y="921380"/>
            <a:ext cx="798346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1" indent="-285750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tabLst/>
              <a:defRPr/>
            </a:pPr>
            <a:r>
              <a:rPr lang="fr-FR" altLang="en-US" sz="1400" dirty="0">
                <a:latin typeface="+mn-lt"/>
              </a:rPr>
              <a:t>Tendance long-terme historique robuste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Données disponibles sur plusieurs décennies : réduction des incertitudes et de l’influence des différents rythmes d’évolution du niveau moyen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 Nécessaire à l’estimation de la marée prédite dans le passé et des surcotes historiques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 Projection acceptable à court terme même si hypothèse de linéarité est discutable (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récente</a:t>
            </a: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augmentation rapide) </a:t>
            </a:r>
          </a:p>
          <a:p>
            <a:pPr marL="30163" lvl="2" indent="-30163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0163" lvl="2" indent="-30163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0163" lvl="2" indent="-30163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0163" lvl="2" indent="-30163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0163" lvl="2" indent="-30163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0163" lvl="2" indent="-30163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285750" lvl="1" indent="-285750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FR" altLang="en-US" sz="1400" dirty="0">
                <a:latin typeface="+mn-lt"/>
              </a:rPr>
              <a:t>Tendances estimées à des échelles locales (marégraphes) et appliquées à d’autres localités (sites nucléaires) éventuellement soumis à </a:t>
            </a: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d’autres phénomènes d’évolution du niveau relatif </a:t>
            </a:r>
            <a:r>
              <a:rPr lang="fr-FR" altLang="en-US" sz="1400" dirty="0">
                <a:latin typeface="+mn-lt"/>
              </a:rPr>
              <a:t>de la mer</a:t>
            </a:r>
          </a:p>
          <a:p>
            <a:pPr marL="804863" lvl="2" indent="-285750" algn="just" defTabSz="912813" eaLnBrk="1" hangingPunct="1">
              <a:lnSpc>
                <a:spcPct val="9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300" dirty="0">
                <a:latin typeface="+mn-lt"/>
              </a:rPr>
              <a:t>4-5 mm/an à Dieppe </a:t>
            </a:r>
            <a:r>
              <a:rPr lang="fr-FR" altLang="en-US" sz="1300">
                <a:latin typeface="+mn-lt"/>
              </a:rPr>
              <a:t>: subsidence </a:t>
            </a:r>
            <a:r>
              <a:rPr lang="fr-FR" altLang="en-US" sz="1300" dirty="0">
                <a:latin typeface="+mn-lt"/>
              </a:rPr>
              <a:t>?</a:t>
            </a:r>
          </a:p>
        </p:txBody>
      </p:sp>
      <p:pic>
        <p:nvPicPr>
          <p:cNvPr id="5" name="Image 4" descr="Extended Data Fig. 2">
            <a:extLst>
              <a:ext uri="{FF2B5EF4-FFF2-40B4-BE49-F238E27FC236}">
                <a16:creationId xmlns:a16="http://schemas.microsoft.com/office/drawing/2014/main" id="{823CB41C-2B5E-F5A3-1025-85772AA6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3"/>
          <a:stretch/>
        </p:blipFill>
        <p:spPr bwMode="auto">
          <a:xfrm>
            <a:off x="1846451" y="2508616"/>
            <a:ext cx="3730140" cy="14497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26C9E39-C97B-A85D-A711-826BBD782B4D}"/>
              </a:ext>
            </a:extLst>
          </p:cNvPr>
          <p:cNvSpPr txBox="1"/>
          <p:nvPr/>
        </p:nvSpPr>
        <p:spPr>
          <a:xfrm>
            <a:off x="5855464" y="2600997"/>
            <a:ext cx="144208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41D42"/>
                </a:solidFill>
                <a:latin typeface="+mn-lt"/>
              </a:rPr>
              <a:t>Niveau moyen global de la mer : vitesses moyennes sur 30 ans des reconstructions du GMSL et tendances linéaires sur différentes périodes. Extrait de </a:t>
            </a:r>
            <a:r>
              <a:rPr lang="fr-FR" sz="1000" b="1" dirty="0" err="1">
                <a:solidFill>
                  <a:srgbClr val="041D42"/>
                </a:solidFill>
                <a:latin typeface="+mn-lt"/>
              </a:rPr>
              <a:t>Frederikse</a:t>
            </a:r>
            <a:r>
              <a:rPr lang="fr-FR" sz="1000" b="1" dirty="0">
                <a:solidFill>
                  <a:srgbClr val="041D42"/>
                </a:solidFill>
                <a:latin typeface="+mn-lt"/>
              </a:rPr>
              <a:t> et al. (2020)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A4CB52B1-CCC0-0268-B6BB-FE10DE73A38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51114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1" y="152672"/>
            <a:ext cx="7749778" cy="431957"/>
          </a:xfrm>
        </p:spPr>
        <p:txBody>
          <a:bodyPr/>
          <a:lstStyle/>
          <a:p>
            <a:r>
              <a:rPr lang="fr-FR" dirty="0"/>
              <a:t>Enjeux vis-à-vis du changement climatique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1D8BB33-264B-D532-4311-A4F89B7E6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07" y="759078"/>
            <a:ext cx="798346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Projections pour des horizons plus lointains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8F8BFE8-2FC4-15C5-5010-62CE84F35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39" y="1194401"/>
            <a:ext cx="7632521" cy="53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1" indent="-285750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tabLst/>
              <a:defRPr/>
            </a:pPr>
            <a:r>
              <a:rPr lang="fr-FR" altLang="en-US" sz="1400" dirty="0">
                <a:latin typeface="+mn-lt"/>
              </a:rPr>
              <a:t>Dossier en cours d’autorisation de création d’une nouvelle installation : </a:t>
            </a:r>
            <a:br>
              <a:rPr lang="fr-FR" altLang="en-US" sz="1400" dirty="0">
                <a:latin typeface="+mn-lt"/>
              </a:rPr>
            </a:br>
            <a:r>
              <a:rPr lang="fr-FR" altLang="en-US" sz="1400" dirty="0">
                <a:latin typeface="+mn-lt"/>
              </a:rPr>
              <a:t>EPR2 à Penly avec </a:t>
            </a: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horizon 2100</a:t>
            </a:r>
          </a:p>
          <a:p>
            <a:pPr marL="285750" marR="0" lvl="1" indent="-285750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tabLst/>
              <a:defRPr/>
            </a:pPr>
            <a:r>
              <a:rPr lang="fr-FR" altLang="en-US" sz="1400" dirty="0">
                <a:latin typeface="+mn-lt"/>
              </a:rPr>
              <a:t>Relance du nucléaire : 2 autres EPR2 prévus dont un site côtier (Gravelines) ; </a:t>
            </a:r>
            <a:br>
              <a:rPr lang="fr-FR" altLang="en-US" sz="1400" dirty="0">
                <a:latin typeface="+mn-lt"/>
              </a:rPr>
            </a:br>
            <a:r>
              <a:rPr lang="fr-FR" altLang="en-US" sz="1400" dirty="0">
                <a:latin typeface="+mn-lt"/>
              </a:rPr>
              <a:t>autres sites à l’étude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Nécessité des 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projections issus des modèles climatiques </a:t>
            </a: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pour horizon moyen/long </a:t>
            </a:r>
          </a:p>
          <a:p>
            <a:pPr marL="285750" marR="0" lvl="1" indent="-285750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tabLst/>
              <a:defRPr/>
            </a:pPr>
            <a:endParaRPr lang="fr-FR" altLang="en-US" sz="1400" dirty="0">
              <a:latin typeface="+mn-lt"/>
            </a:endParaRPr>
          </a:p>
          <a:p>
            <a:pPr marL="285750" lvl="1" indent="-285750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FR" sz="1400" dirty="0">
                <a:latin typeface="+mn-lt"/>
              </a:rPr>
              <a:t>Questions soulevées : 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Choix des scénarios GES et des incertitudes à prendre en compte</a:t>
            </a:r>
            <a:endParaRPr lang="fr-FR" altLang="en-US" sz="14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804863" lvl="2" indent="-285750" algn="just" defTabSz="912813" eaLnBrk="1" hangingPunct="1">
              <a:lnSpc>
                <a:spcPct val="9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sz="1300" dirty="0">
                <a:latin typeface="+mn-lt"/>
                <a:ea typeface="Arial Unicode MS" pitchFamily="34" charset="-128"/>
                <a:cs typeface="Arial Unicode MS" pitchFamily="34" charset="-128"/>
              </a:rPr>
              <a:t>Trajectoire de réchauffement de référence pour l’adaptation de la France (TRACC) : +3°C en 2100 au niveau mondial (+4°C en métropole) ?</a:t>
            </a:r>
          </a:p>
          <a:p>
            <a:pPr marL="804863" lvl="2" indent="-285750" algn="just" defTabSz="912813" eaLnBrk="1" hangingPunct="1">
              <a:lnSpc>
                <a:spcPct val="9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300" dirty="0">
                <a:latin typeface="+mn-lt"/>
              </a:rPr>
              <a:t>Scénario SSP5-8.5 ? Variabilité des modèles climatiques pour échéances &gt; 2100 ?</a:t>
            </a:r>
          </a:p>
          <a:p>
            <a:pPr marL="804863" lvl="2" indent="-285750" algn="just" defTabSz="912813" eaLnBrk="1" hangingPunct="1">
              <a:lnSpc>
                <a:spcPct val="9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sz="1300" dirty="0">
                <a:latin typeface="+mn-lt"/>
                <a:ea typeface="Arial Unicode MS" pitchFamily="34" charset="-128"/>
                <a:cs typeface="Arial Unicode MS" pitchFamily="34" charset="-128"/>
              </a:rPr>
              <a:t>Scénario d’instabilité des calottes glaciaires ?</a:t>
            </a:r>
            <a:endParaRPr lang="fr-FR" sz="14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Disponibilité des projections « locales »</a:t>
            </a:r>
          </a:p>
          <a:p>
            <a:pPr marL="804863" lvl="2" indent="-285750" algn="just" defTabSz="912813" eaLnBrk="1" hangingPunct="1">
              <a:lnSpc>
                <a:spcPct val="9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  <a:defRPr/>
            </a:pPr>
            <a:r>
              <a:rPr lang="fr-FR" sz="1300" dirty="0">
                <a:latin typeface="+mn-lt"/>
                <a:ea typeface="Arial Unicode MS" pitchFamily="34" charset="-128"/>
                <a:cs typeface="Arial Unicode MS" pitchFamily="34" charset="-128"/>
              </a:rPr>
              <a:t>Nécessite d’une descente d’échelle des modèles</a:t>
            </a:r>
          </a:p>
          <a:p>
            <a:pPr marL="804863" lvl="2" indent="-285750" algn="just" defTabSz="912813" eaLnBrk="1" hangingPunct="1">
              <a:lnSpc>
                <a:spcPct val="9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  <a:defRPr/>
            </a:pPr>
            <a:r>
              <a:rPr lang="fr-FR" sz="1300" dirty="0">
                <a:latin typeface="+mn-lt"/>
                <a:ea typeface="Arial Unicode MS" pitchFamily="34" charset="-128"/>
                <a:cs typeface="Arial Unicode MS" pitchFamily="34" charset="-128"/>
              </a:rPr>
              <a:t>Intégration des phénomènes locaux (mouvements du sol…) ?</a:t>
            </a:r>
            <a:endParaRPr lang="fr-FR" altLang="en-US" sz="1300" dirty="0"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E03841-7BE8-EEC0-6731-15E496BE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808" y="149306"/>
            <a:ext cx="1797859" cy="184133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69F981-9070-C48E-EDC4-0A8B2B59C5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034337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1" y="152672"/>
            <a:ext cx="7749778" cy="431957"/>
          </a:xfrm>
        </p:spPr>
        <p:txBody>
          <a:bodyPr/>
          <a:lstStyle/>
          <a:p>
            <a:r>
              <a:rPr lang="fr-FR" dirty="0"/>
              <a:t>Enjeux vis-à-vis du changement climatique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1D8BB33-264B-D532-4311-A4F89B7E6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62" y="815678"/>
            <a:ext cx="798346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Projections pour des horizons plus lointains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8F8BFE8-2FC4-15C5-5010-62CE84F35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57" y="1401707"/>
            <a:ext cx="7154674" cy="3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indent="-285750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FR" sz="1400" dirty="0">
                <a:latin typeface="+mn-lt"/>
              </a:rPr>
              <a:t>Questions soulevées : 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Evolution du niveau maximal de marée (PHMA) ?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Evolution des surcotes extrêmes ? (régimes de tempêtes stationnaires ? impact d’une hausse du niveau moyen ?)</a:t>
            </a:r>
            <a:endParaRPr lang="fr-FR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622300" lvl="2" indent="-285750" algn="just" defTabSz="912813" eaLnBrk="1" hangingPunct="1">
              <a:lnSpc>
                <a:spcPct val="90000"/>
              </a:lnSpc>
              <a:spcBef>
                <a:spcPts val="3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Travaux de recherche en cours dans la communauté scientifique et à poursuivre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sz="14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Marges à retenir à la conception et/ou capacités d’adaptation des installations ?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Besoin de développer des approches complémentaires ? Investiguer le champ de la scénarisation et des approches narratives pour appréhender des situations complexes et/ou imprévisibles (« storylines » suggéré par le GIEC) ?</a:t>
            </a:r>
          </a:p>
          <a:p>
            <a:pPr marL="623888" lvl="2" indent="-268288" defTabSz="449263" eaLnBrk="1" hangingPunct="1">
              <a:lnSpc>
                <a:spcPct val="100000"/>
              </a:lnSpc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  <a:defRPr/>
            </a:pPr>
            <a:endParaRPr lang="fr-FR" sz="14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55600" lvl="2" indent="0" defTabSz="449263" eaLnBrk="1" hangingPunct="1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None/>
              <a:defRPr/>
            </a:pPr>
            <a:endParaRPr lang="fr-FR" altLang="en-US" sz="1300" dirty="0"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86C323-A67A-AFB9-9D6D-B48AA0F7B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51" y="4238583"/>
            <a:ext cx="7983464" cy="4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Prévoir les niveaux marins extrêmes à court/long terme : projections indispensables mais nécessitent de bien caractériser les événements extrêmes du passé …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9A9B6A39-D0F7-5CBD-3BB5-4ACC6DE225A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600058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9CF16E3-A130-4C9E-B6F6-66B64A3A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Importance des événements majeurs du passé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610F727-DC9F-42B5-800F-CBFB60FB031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132148" lvl="1" indent="-132148">
              <a:spcBef>
                <a:spcPct val="10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r>
              <a:rPr lang="fr-FR" sz="1400" kern="0" dirty="0"/>
              <a:t>Travail de collecte des données de surcotes historiques</a:t>
            </a:r>
          </a:p>
          <a:p>
            <a:r>
              <a:rPr lang="fr-FR" dirty="0"/>
              <a:t>Présentation de la Base de Données Tempêtes &amp; Submersions Historiques</a:t>
            </a:r>
          </a:p>
          <a:p>
            <a:r>
              <a:rPr lang="fr-FR" dirty="0"/>
              <a:t>Reconstructions de niveaux marins historiques</a:t>
            </a:r>
          </a:p>
          <a:p>
            <a:r>
              <a:rPr lang="fr-FR" dirty="0"/>
              <a:t>Problématiques liées aux horsains</a:t>
            </a:r>
          </a:p>
          <a:p>
            <a:r>
              <a:rPr lang="fr-FR" dirty="0"/>
              <a:t>Application statistique au cas de Dunkerque</a:t>
            </a:r>
          </a:p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CD3EF70-8F18-4E6F-9052-DA1E909B2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 Novembre 2023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4BCE93C-C9F8-4F8F-A129-0E900A71CB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2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r="82590" b="52553"/>
          <a:stretch/>
        </p:blipFill>
        <p:spPr bwMode="auto">
          <a:xfrm>
            <a:off x="7449996" y="4219103"/>
            <a:ext cx="699801" cy="6583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maregram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3"/>
          <a:stretch/>
        </p:blipFill>
        <p:spPr bwMode="auto">
          <a:xfrm>
            <a:off x="4876395" y="1648983"/>
            <a:ext cx="1376513" cy="152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carrefour\Desktop\Stage\Surville\journal lambertz\photo\DSC000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6312" y="3560173"/>
            <a:ext cx="883847" cy="11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85" y="229907"/>
            <a:ext cx="2220864" cy="7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33" y="918139"/>
            <a:ext cx="2169873" cy="200466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09" y="2986212"/>
            <a:ext cx="1948872" cy="8209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064" y="164488"/>
            <a:ext cx="7749778" cy="431957"/>
          </a:xfrm>
        </p:spPr>
        <p:txBody>
          <a:bodyPr/>
          <a:lstStyle/>
          <a:p>
            <a:r>
              <a:rPr lang="fr-FR" dirty="0"/>
              <a:t>Collecte des données de surcotes historiques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12410609-5B5A-4A97-A4F6-CFD933C6A893}"/>
              </a:ext>
            </a:extLst>
          </p:cNvPr>
          <p:cNvSpPr txBox="1">
            <a:spLocks/>
          </p:cNvSpPr>
          <p:nvPr/>
        </p:nvSpPr>
        <p:spPr>
          <a:xfrm>
            <a:off x="202645" y="566509"/>
            <a:ext cx="5039915" cy="1344627"/>
          </a:xfrm>
          <a:prstGeom prst="rect">
            <a:avLst/>
          </a:prstGeom>
        </p:spPr>
        <p:txBody>
          <a:bodyPr/>
          <a:lstStyle>
            <a:lvl1pPr marL="132148" indent="-132148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▌"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0" indent="-132148" algn="l" defTabSz="9128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0B0DD"/>
              </a:buClr>
              <a:buSzTx/>
              <a:buFont typeface="Arial" charset="0"/>
              <a:buChar char="▌"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Recensement des surcotes extrêmes additionnelles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Travail débuté à l’IRSN en 2015 (N. </a:t>
            </a:r>
            <a:r>
              <a:rPr kumimoji="0" lang="fr-FR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Giloy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 sites nucléaires sur la façade Manche/Atlantique + analyses régionales :</a:t>
            </a:r>
            <a:b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Intérêt sur 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90B0D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tout le littoral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Littérature scientifique, rapports techniques, archives…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Extraction des données quantifiées disponibles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90B0D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Compilation des informations recensées dans une </a:t>
            </a:r>
            <a:r>
              <a:rPr kumimoji="0" lang="fr-FR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0B0D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BdD</a:t>
            </a:r>
            <a:b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90B0D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90B0D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(informations « brutes »)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228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1" indent="-132148" algn="l" defTabSz="9128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0B0DD"/>
              </a:buClr>
              <a:buSzTx/>
              <a:buFont typeface="Arial" charset="0"/>
              <a:buChar char="▌"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Utilisations possibles des données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Surcotes (voire niveaux marins) mentionnées dans les archives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Types d’impacts et leur étendue 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Nombre/dates d’événements extrêmes non quantifiés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Surcotes reconstruites à partir de diverses sources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90B0D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Analyse critique nécessaire : fiabilité des sources et/ou données, pertinence des reconstructions et incertitudes associées…</a:t>
            </a: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Symbol" panose="05050102010706020507" pitchFamily="18" charset="2"/>
              <a:buChar char="Þ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90B0D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Travaux du Groupe de Travail Tempêtes &amp; Submersions Historiques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Symbol" panose="05050102010706020507" pitchFamily="18" charset="2"/>
              <a:buChar char="Þ"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28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0B0DD"/>
              </a:buClr>
              <a:buSzTx/>
              <a:buFont typeface="Arial" charset="0"/>
              <a:buChar char="▌"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9057" marR="0" lvl="1" indent="-133338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Wingdings" pitchFamily="2" charset="2"/>
              <a:buChar char="§"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65" y="2025437"/>
            <a:ext cx="1863379" cy="103714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81" y="1944121"/>
            <a:ext cx="1520551" cy="177814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5" descr="Résultat de recherche d'images pour &quot;lamb storms british isles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09" y="121546"/>
            <a:ext cx="1408492" cy="199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ésultat de recherche d'images pour &quot;garnier surville xynthia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09" y="2959586"/>
            <a:ext cx="1040177" cy="144584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carrefour\Desktop\Stage\Surville\Groupe Submersion - UPLC17\submersion 1924\royan_3.bmp"/>
          <p:cNvPicPr>
            <a:picLocks noChangeAspect="1" noChangeArrowheads="1"/>
          </p:cNvPicPr>
          <p:nvPr/>
        </p:nvPicPr>
        <p:blipFill>
          <a:blip r:embed="rId12">
            <a:lum bright="-34000"/>
          </a:blip>
          <a:srcRect l="5026" b="25881"/>
          <a:stretch>
            <a:fillRect/>
          </a:stretch>
        </p:blipFill>
        <p:spPr bwMode="auto">
          <a:xfrm>
            <a:off x="5569122" y="3719233"/>
            <a:ext cx="1884359" cy="96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O:\ENV\SCAN\BEHRIG\R4 Inondation\2005-20xx_Niveaux_marins\2015-2018 Prestations  N.Giloy\logo_G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96" y="4559556"/>
            <a:ext cx="347913" cy="2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C99A206D-631D-D34D-33B9-AB7D8C69C41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3203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04B7AC7-FCF2-4E23-B9DD-7ED1CA24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et structure de la </a:t>
            </a:r>
            <a:br>
              <a:rPr lang="fr-FR" dirty="0"/>
            </a:br>
            <a:r>
              <a:rPr lang="fr-FR" dirty="0" err="1"/>
              <a:t>BdD</a:t>
            </a:r>
            <a:r>
              <a:rPr lang="fr-FR" dirty="0"/>
              <a:t> Tempêtes &amp; Submersions Historiques 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E0F485-A7BB-4972-8F36-0BE69E6B609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8251" y="1113361"/>
            <a:ext cx="7749778" cy="3268265"/>
          </a:xfrm>
        </p:spPr>
        <p:txBody>
          <a:bodyPr/>
          <a:lstStyle/>
          <a:p>
            <a:r>
              <a:rPr lang="fr-FR" b="1" dirty="0"/>
              <a:t>Base de données développée via PostgreSQL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Moteur open source basé sur langage SQL</a:t>
            </a:r>
          </a:p>
          <a:p>
            <a:pPr lvl="1"/>
            <a:r>
              <a:rPr lang="fr-FR" dirty="0"/>
              <a:t>Extension spatiale de la BDD via </a:t>
            </a:r>
            <a:r>
              <a:rPr lang="fr-FR" dirty="0" err="1"/>
              <a:t>PostGIS</a:t>
            </a:r>
            <a:endParaRPr lang="fr-FR" dirty="0"/>
          </a:p>
          <a:p>
            <a:r>
              <a:rPr lang="fr-FR" b="1" dirty="0"/>
              <a:t>Version actuelle </a:t>
            </a:r>
            <a:r>
              <a:rPr lang="fr-FR" dirty="0"/>
              <a:t>: publiée depuis fin 2020</a:t>
            </a:r>
          </a:p>
          <a:p>
            <a:pPr lvl="1"/>
            <a:r>
              <a:rPr lang="fr-FR" dirty="0"/>
              <a:t>Plus de 800 évènements recensés (entre 1500 &amp; aujourd’hui)</a:t>
            </a:r>
          </a:p>
          <a:p>
            <a:pPr lvl="1"/>
            <a:r>
              <a:rPr lang="fr-FR" dirty="0" err="1"/>
              <a:t>BdD</a:t>
            </a:r>
            <a:r>
              <a:rPr lang="fr-FR" dirty="0"/>
              <a:t> centrée sur la table </a:t>
            </a:r>
            <a:r>
              <a:rPr lang="fr-FR" dirty="0">
                <a:solidFill>
                  <a:srgbClr val="7D9ED5"/>
                </a:solidFill>
              </a:rPr>
              <a:t>impact </a:t>
            </a:r>
            <a:r>
              <a:rPr lang="fr-FR" dirty="0"/>
              <a:t>&amp; connexion </a:t>
            </a:r>
            <a:br>
              <a:rPr lang="fr-FR" dirty="0"/>
            </a:br>
            <a:r>
              <a:rPr lang="fr-FR" dirty="0"/>
              <a:t>vers les tables source, localités, évènements…</a:t>
            </a:r>
          </a:p>
          <a:p>
            <a:pPr marL="0" indent="0">
              <a:buNone/>
            </a:pPr>
            <a:r>
              <a:rPr lang="fr-FR" dirty="0"/>
              <a:t>   </a:t>
            </a:r>
            <a:endParaRPr lang="fr-FR" b="1" dirty="0">
              <a:solidFill>
                <a:srgbClr val="7D9ED5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98B75E-6B01-4C11-8D62-EE1D738424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10" y="2508043"/>
            <a:ext cx="4201990" cy="2363619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A0F04C4-227F-43D7-9030-BA0AE286E8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 Novembre 2023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8482434-260F-412A-9B93-4E2908192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ostgreSQL : Bases de données Open Source | OVHcloud">
            <a:extLst>
              <a:ext uri="{FF2B5EF4-FFF2-40B4-BE49-F238E27FC236}">
                <a16:creationId xmlns:a16="http://schemas.microsoft.com/office/drawing/2014/main" id="{816BE4FB-CD07-4161-BD41-85A0ED68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79" y="15270"/>
            <a:ext cx="1562101" cy="46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tils - 3Liz">
            <a:extLst>
              <a:ext uri="{FF2B5EF4-FFF2-40B4-BE49-F238E27FC236}">
                <a16:creationId xmlns:a16="http://schemas.microsoft.com/office/drawing/2014/main" id="{82685921-B338-4D74-86C6-D7424F69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30" y="22565"/>
            <a:ext cx="466749" cy="46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A282A39-969E-4200-A5A9-C0F9650EF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86890"/>
            <a:ext cx="4738726" cy="14340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75892A-A2BA-436A-A1A6-A99FD644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856" y="496009"/>
            <a:ext cx="3638550" cy="22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63445D5-8DD1-5420-3AD4-36A75B7B96BA}"/>
              </a:ext>
            </a:extLst>
          </p:cNvPr>
          <p:cNvGrpSpPr/>
          <p:nvPr/>
        </p:nvGrpSpPr>
        <p:grpSpPr>
          <a:xfrm>
            <a:off x="450284" y="2662820"/>
            <a:ext cx="4302125" cy="1062535"/>
            <a:chOff x="351885" y="2408073"/>
            <a:chExt cx="4302125" cy="1062535"/>
          </a:xfrm>
        </p:grpSpPr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E04D781D-35E7-0334-B86F-A8489AD0F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885" y="2408073"/>
              <a:ext cx="4302125" cy="1062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75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fr-FR" altLang="en-US" sz="1400" u="sng" dirty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  <a:p>
              <a:pPr eaLnBrk="1" hangingPunct="1">
                <a:lnSpc>
                  <a:spcPct val="75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r-FR" altLang="en-US" sz="1400" dirty="0">
                  <a:latin typeface="+mn-lt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	Centres de recherche</a:t>
              </a:r>
            </a:p>
            <a:p>
              <a:pPr eaLnBrk="1" hangingPunct="1">
                <a:lnSpc>
                  <a:spcPct val="75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fr-FR" altLang="en-US" sz="1400" dirty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endParaRPr>
            </a:p>
            <a:p>
              <a:pPr eaLnBrk="1" hangingPunct="1">
                <a:lnSpc>
                  <a:spcPct val="75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r-FR" altLang="en-US" sz="1400" dirty="0">
                  <a:latin typeface="+mn-lt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	Stockage de déchets</a:t>
              </a:r>
            </a:p>
            <a:p>
              <a:pPr eaLnBrk="1" hangingPunct="1">
                <a:lnSpc>
                  <a:spcPct val="75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fr-FR" altLang="en-US" sz="1400" dirty="0">
                <a:latin typeface="+mn-lt"/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lnSpc>
                  <a:spcPct val="75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r-FR" altLang="en-US" sz="1400" dirty="0">
                  <a:latin typeface="+mn-lt"/>
                  <a:ea typeface="Arial Unicode MS" pitchFamily="34" charset="-128"/>
                  <a:cs typeface="Arial Unicode MS" pitchFamily="34" charset="-128"/>
                </a:rPr>
                <a:t>	Usines du Cycle Combustible                     </a:t>
              </a:r>
            </a:p>
          </p:txBody>
        </p:sp>
        <p:pic>
          <p:nvPicPr>
            <p:cNvPr id="14" name="Picture 7" descr="carte France nucléaire">
              <a:extLst>
                <a:ext uri="{FF2B5EF4-FFF2-40B4-BE49-F238E27FC236}">
                  <a16:creationId xmlns:a16="http://schemas.microsoft.com/office/drawing/2014/main" id="{09D5E6D8-36C8-9E81-01A1-33FE1B7E6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1" t="57980" r="89352" b="32027"/>
            <a:stretch>
              <a:fillRect/>
            </a:stretch>
          </p:blipFill>
          <p:spPr bwMode="auto">
            <a:xfrm>
              <a:off x="937802" y="2539018"/>
              <a:ext cx="280061" cy="890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sites nucléaires en France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DA9795-21A4-770A-3185-46DA333636F5}"/>
              </a:ext>
            </a:extLst>
          </p:cNvPr>
          <p:cNvSpPr txBox="1"/>
          <p:nvPr/>
        </p:nvSpPr>
        <p:spPr>
          <a:xfrm>
            <a:off x="165208" y="3725355"/>
            <a:ext cx="505758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lvl="1" defTabSz="912813"/>
            <a:r>
              <a:rPr lang="fr-FR" altLang="fr-FR" sz="1400" dirty="0">
                <a:latin typeface="+mn-lt"/>
              </a:rPr>
              <a:t>+ 4 bases navales</a:t>
            </a:r>
          </a:p>
          <a:p>
            <a:pPr lvl="1" defTabSz="912813"/>
            <a:endParaRPr lang="fr-FR" sz="1100" dirty="0">
              <a:sym typeface="Wingdings" panose="05000000000000000000" pitchFamily="2" charset="2"/>
            </a:endParaRPr>
          </a:p>
          <a:p>
            <a:pPr marL="285750" lvl="1" indent="-285750" algn="just" defTabSz="912813" eaLnBrk="1" hangingPunct="1"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Variété des installations et de leurs environnements</a:t>
            </a:r>
          </a:p>
          <a:p>
            <a:pPr marL="285750" lvl="1" indent="-285750" algn="just" defTabSz="912813" eaLnBrk="1" hangingPunct="1"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fr-FR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Protection pour des agressions externes diverses</a:t>
            </a:r>
            <a:endParaRPr lang="fr-FR" altLang="fr-FR" sz="1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CFCF689-F2CC-46A5-BE9B-C3C4A1803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84" y="832034"/>
            <a:ext cx="6926188" cy="21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32148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r>
              <a:rPr lang="fr-FR" sz="1400" dirty="0">
                <a:latin typeface="+mn-lt"/>
              </a:rPr>
              <a:t>18 REP (centrales)</a:t>
            </a:r>
            <a:endParaRPr lang="fr-FR" sz="1400" b="1" kern="0" dirty="0">
              <a:latin typeface="+mn-lt"/>
              <a:cs typeface="Times New Roman" panose="02020603050405020304" pitchFamily="18" charset="0"/>
            </a:endParaRPr>
          </a:p>
          <a:p>
            <a:pPr marL="269057" lvl="1" indent="-133338" defTabSz="912813" eaLnBrk="1" hangingPunct="1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§"/>
            </a:pPr>
            <a:r>
              <a:rPr lang="fr-FR" sz="1400" dirty="0">
                <a:latin typeface="+mn-lt"/>
              </a:rPr>
              <a:t>13 sites fluviaux</a:t>
            </a:r>
          </a:p>
          <a:p>
            <a:pPr marL="269057" lvl="1" indent="-133338" defTabSz="912813" eaLnBrk="1" hangingPunct="1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§"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4 sites côtiers : Gravelines, Penly, Paluel</a:t>
            </a:r>
          </a:p>
          <a:p>
            <a:pPr marL="135719" lvl="1" defTabSz="912813" eaLnBrk="1" hangingPunct="1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90000"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            et Flamanville</a:t>
            </a:r>
          </a:p>
          <a:p>
            <a:pPr marL="269057" lvl="1" indent="-133338" defTabSz="912813" eaLnBrk="1" hangingPunct="1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§"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 site en estuaire : Blayais</a:t>
            </a:r>
          </a:p>
          <a:p>
            <a:pPr marL="269057" lvl="1" indent="-133338" defTabSz="912813" eaLnBrk="1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90000"/>
              <a:buFont typeface="Wingdings" pitchFamily="2" charset="2"/>
              <a:buChar char="§"/>
            </a:pPr>
            <a:endParaRPr lang="fr-FR" sz="1400" dirty="0"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r>
              <a:rPr lang="fr-FR" sz="1400" dirty="0">
                <a:latin typeface="+mn-lt"/>
              </a:rPr>
              <a:t>Autres installations nucléaires</a:t>
            </a:r>
          </a:p>
          <a:p>
            <a:pPr marL="269057" lvl="1" indent="-133338" defTabSz="912813" eaLnBrk="1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90000"/>
              <a:buFont typeface="Wingdings" pitchFamily="2" charset="2"/>
              <a:buChar char="§"/>
            </a:pPr>
            <a:endParaRPr lang="fr-FR" sz="1200" dirty="0">
              <a:latin typeface="Calibri" panose="020F0502020204030204" pitchFamily="34" charset="0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lang="fr-FR" sz="1400" b="1" dirty="0">
              <a:latin typeface="+mn-lt"/>
            </a:endParaRPr>
          </a:p>
        </p:txBody>
      </p: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E7744D19-BC46-9783-9A5E-55C3F15985C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  <p:pic>
        <p:nvPicPr>
          <p:cNvPr id="2050" name="Image 1">
            <a:extLst>
              <a:ext uri="{FF2B5EF4-FFF2-40B4-BE49-F238E27FC236}">
                <a16:creationId xmlns:a16="http://schemas.microsoft.com/office/drawing/2014/main" id="{7EE85DBF-3AA8-9E76-514D-0B1A7386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3126"/>
            <a:ext cx="4162339" cy="365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970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38AE5-183C-4E34-B44B-570748C6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à disposition de la </a:t>
            </a:r>
            <a:r>
              <a:rPr lang="fr-FR" dirty="0" err="1"/>
              <a:t>BdD</a:t>
            </a:r>
            <a:r>
              <a:rPr lang="fr-FR" dirty="0"/>
              <a:t> Tempêtes &amp; Submersions Historiques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FB2215-4271-4A63-9FFF-7704A79167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BA768B-BE06-4CB3-8F3D-BE16CAC8DD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2A2082-1ED2-4173-A0CC-1713184C097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8251" y="890446"/>
            <a:ext cx="7749778" cy="3268265"/>
          </a:xfrm>
        </p:spPr>
        <p:txBody>
          <a:bodyPr/>
          <a:lstStyle/>
          <a:p>
            <a:r>
              <a:rPr lang="fr-FR" b="1" dirty="0">
                <a:solidFill>
                  <a:srgbClr val="7D9ED5"/>
                </a:solidFill>
              </a:rPr>
              <a:t>Interface </a:t>
            </a:r>
            <a:r>
              <a:rPr lang="fr-FR" b="1" dirty="0" err="1">
                <a:solidFill>
                  <a:srgbClr val="7D9ED5"/>
                </a:solidFill>
              </a:rPr>
              <a:t>webSIG</a:t>
            </a:r>
            <a:r>
              <a:rPr lang="fr-FR" dirty="0"/>
              <a:t> mise en place depuis 2020 </a:t>
            </a:r>
          </a:p>
          <a:p>
            <a:pPr lvl="1"/>
            <a:r>
              <a:rPr lang="fr-FR" dirty="0"/>
              <a:t>Développée sous </a:t>
            </a:r>
            <a:r>
              <a:rPr lang="fr-FR" b="1" dirty="0">
                <a:solidFill>
                  <a:srgbClr val="7D9ED5"/>
                </a:solidFill>
              </a:rPr>
              <a:t>Leaflet</a:t>
            </a:r>
            <a:endParaRPr lang="fr-FR" dirty="0"/>
          </a:p>
          <a:p>
            <a:pPr lvl="1"/>
            <a:r>
              <a:rPr lang="fr-FR" dirty="0"/>
              <a:t>Base autonome contenant les données </a:t>
            </a:r>
            <a:br>
              <a:rPr lang="fr-FR" dirty="0"/>
            </a:br>
            <a:r>
              <a:rPr lang="fr-FR" dirty="0"/>
              <a:t>textuelles et cartographiques</a:t>
            </a:r>
          </a:p>
          <a:p>
            <a:r>
              <a:rPr lang="fr-FR" dirty="0"/>
              <a:t>Interface permet de filtrer les évènements</a:t>
            </a:r>
            <a:br>
              <a:rPr lang="fr-FR" dirty="0"/>
            </a:br>
            <a:r>
              <a:rPr lang="fr-FR" dirty="0"/>
              <a:t>(dates, localisation, impacts, type d’évènement…)</a:t>
            </a:r>
          </a:p>
          <a:p>
            <a:pPr marL="135719" lvl="1" indent="0">
              <a:buNone/>
            </a:pPr>
            <a:r>
              <a:rPr lang="fr-FR" b="1" dirty="0">
                <a:solidFill>
                  <a:srgbClr val="7D9ED5"/>
                </a:solidFill>
              </a:rPr>
              <a:t>Accessible au grand public depuis février 2023</a:t>
            </a:r>
          </a:p>
          <a:p>
            <a:r>
              <a:rPr lang="fr-FR" dirty="0"/>
              <a:t>BDD brute, extraction CSV </a:t>
            </a:r>
            <a:br>
              <a:rPr lang="fr-FR" dirty="0"/>
            </a:br>
            <a:r>
              <a:rPr lang="fr-FR" dirty="0"/>
              <a:t>&amp; rapport associé disponibles </a:t>
            </a:r>
            <a:br>
              <a:rPr lang="fr-FR" dirty="0"/>
            </a:br>
            <a:r>
              <a:rPr lang="fr-FR" dirty="0"/>
              <a:t>sur la page </a:t>
            </a:r>
            <a:r>
              <a:rPr lang="fr-FR" b="1" dirty="0">
                <a:solidFill>
                  <a:srgbClr val="7D9ED5"/>
                </a:solidFill>
                <a:hlinkClick r:id="rId2"/>
              </a:rPr>
              <a:t>data.gouv.fr de l’IRSN</a:t>
            </a:r>
            <a:endParaRPr lang="fr-FR" b="1" dirty="0">
              <a:solidFill>
                <a:srgbClr val="7D9ED5"/>
              </a:solidFill>
            </a:endParaRPr>
          </a:p>
          <a:p>
            <a:endParaRPr lang="fr-FR" b="1" dirty="0">
              <a:solidFill>
                <a:srgbClr val="7D9ED5"/>
              </a:solidFill>
            </a:endParaRPr>
          </a:p>
          <a:p>
            <a:r>
              <a:rPr lang="fr-FR" b="1" dirty="0">
                <a:solidFill>
                  <a:srgbClr val="7D9ED5"/>
                </a:solidFill>
              </a:rPr>
              <a:t>URL : </a:t>
            </a:r>
            <a:r>
              <a:rPr lang="fr-FR" dirty="0">
                <a:hlinkClick r:id="rId3"/>
              </a:rPr>
              <a:t>https://bddtsh.irsn.fr/</a:t>
            </a:r>
            <a:endParaRPr lang="fr-FR" b="1" dirty="0">
              <a:solidFill>
                <a:srgbClr val="7D9ED5"/>
              </a:solidFill>
            </a:endParaRPr>
          </a:p>
          <a:p>
            <a:pPr marL="0" indent="0">
              <a:buNone/>
            </a:pPr>
            <a:br>
              <a:rPr lang="fr-FR" dirty="0"/>
            </a:br>
            <a:endParaRPr lang="fr-F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315954D-01DE-4EE6-B882-B146227E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00" y="638331"/>
            <a:ext cx="2198400" cy="58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FFFE010-1CAB-48DA-90A2-21CB0FF4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403" y="1480927"/>
            <a:ext cx="4747597" cy="2733030"/>
          </a:xfrm>
          <a:prstGeom prst="rect">
            <a:avLst/>
          </a:prstGeom>
        </p:spPr>
      </p:pic>
      <p:pic>
        <p:nvPicPr>
          <p:cNvPr id="6" name="Image 5" descr="Une image contenant motif, carré, Symétrie, art&#10;&#10;Description générée automatiquement">
            <a:extLst>
              <a:ext uri="{FF2B5EF4-FFF2-40B4-BE49-F238E27FC236}">
                <a16:creationId xmlns:a16="http://schemas.microsoft.com/office/drawing/2014/main" id="{65E1B13B-C939-0AE5-CFAD-41A3E9C51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28" y="3708072"/>
            <a:ext cx="1142207" cy="11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26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D112A-6048-C6C2-DA7F-F45DF5AF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Reconstruction de niveaux marins historiques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9BB013-D58D-DEFF-D48A-07FC9495BDB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 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B05AB2-0704-E806-2DE3-3AE7A6BCE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8B5A03-5866-B66B-EB68-A2DEF78AE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298" y="247944"/>
            <a:ext cx="4203702" cy="3142955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FE245C7-58A3-F68A-C35A-4888564A3F6F}"/>
              </a:ext>
            </a:extLst>
          </p:cNvPr>
          <p:cNvSpPr txBox="1">
            <a:spLocks/>
          </p:cNvSpPr>
          <p:nvPr/>
        </p:nvSpPr>
        <p:spPr bwMode="auto">
          <a:xfrm>
            <a:off x="889272" y="747135"/>
            <a:ext cx="7749381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82563" indent="-182563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130000"/>
              <a:buFont typeface="Segoe UI Symbol" panose="020B0502040204020203" pitchFamily="34" charset="0"/>
              <a:buChar char="["/>
              <a:defRPr sz="1425" b="1" i="0" cap="all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35719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69057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404773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538109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130000"/>
              <a:buFont typeface="Segoe UI Symbol" panose="020B0502040204020203" pitchFamily="34" charset="0"/>
              <a:buChar char="["/>
              <a:tabLst/>
              <a:defRPr/>
            </a:pPr>
            <a:r>
              <a:rPr kumimoji="0" lang="fr-FR" sz="1425" b="1" i="0" u="none" strike="noStrike" kern="0" cap="all" spc="0" normalizeH="0" baseline="0" noProof="0" dirty="0">
                <a:ln>
                  <a:noFill/>
                </a:ln>
                <a:solidFill>
                  <a:srgbClr val="28358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Fiches tempêtes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D1D42ED6-9449-1DD5-AC46-19883FC22DE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4447" y="1072255"/>
            <a:ext cx="7749778" cy="2700338"/>
          </a:xfrm>
        </p:spPr>
        <p:txBody>
          <a:bodyPr/>
          <a:lstStyle/>
          <a:p>
            <a:r>
              <a:rPr lang="fr-FR" sz="1050" dirty="0"/>
              <a:t>Pour certains évènements météo-marins présents dans</a:t>
            </a:r>
            <a:br>
              <a:rPr lang="fr-FR" sz="1050" dirty="0"/>
            </a:br>
            <a:r>
              <a:rPr lang="fr-FR" sz="1050" dirty="0"/>
              <a:t>la BDD TSH, aucun niveau marin atteint n’est indiqué dans</a:t>
            </a:r>
            <a:br>
              <a:rPr lang="fr-FR" sz="1050" dirty="0"/>
            </a:br>
            <a:r>
              <a:rPr lang="fr-FR" sz="1050" dirty="0"/>
              <a:t>les sources</a:t>
            </a:r>
          </a:p>
          <a:p>
            <a:r>
              <a:rPr lang="fr-FR" sz="1050" dirty="0"/>
              <a:t>Une collecte d’informations complémentaires est réalisée</a:t>
            </a:r>
            <a:br>
              <a:rPr lang="fr-FR" sz="1050" dirty="0"/>
            </a:br>
            <a:r>
              <a:rPr lang="fr-FR" sz="1050" dirty="0"/>
              <a:t>dans d’autres sources (plans historiques, archives des</a:t>
            </a:r>
            <a:br>
              <a:rPr lang="fr-FR" sz="1050" dirty="0"/>
            </a:br>
            <a:r>
              <a:rPr lang="fr-FR" sz="1050" dirty="0"/>
              <a:t>Pont-et-Chaussées, articles de presse…)</a:t>
            </a:r>
          </a:p>
          <a:p>
            <a:r>
              <a:rPr lang="fr-FR" sz="1050" dirty="0"/>
              <a:t>Un travail d’estimation de prédiction permet de déduire </a:t>
            </a:r>
            <a:br>
              <a:rPr lang="fr-FR" sz="1050" dirty="0"/>
            </a:br>
            <a:r>
              <a:rPr lang="fr-FR" sz="1050" dirty="0"/>
              <a:t>des surcotes associées</a:t>
            </a:r>
          </a:p>
          <a:p>
            <a:r>
              <a:rPr lang="fr-FR" sz="1050" dirty="0"/>
              <a:t>Ces fiches tempêtes permettent de :</a:t>
            </a:r>
          </a:p>
          <a:p>
            <a:pPr lvl="1"/>
            <a:r>
              <a:rPr lang="fr-FR" sz="1050" dirty="0"/>
              <a:t>Synthétiser les niveaux d’eaux atteints par localité </a:t>
            </a:r>
          </a:p>
          <a:p>
            <a:pPr lvl="1"/>
            <a:r>
              <a:rPr lang="fr-FR" sz="1050" dirty="0"/>
              <a:t>Faire un bilan des différentes archives utilisées par</a:t>
            </a:r>
            <a:br>
              <a:rPr lang="fr-FR" sz="1050" dirty="0"/>
            </a:br>
            <a:r>
              <a:rPr lang="fr-FR" sz="1050" dirty="0"/>
              <a:t>localité</a:t>
            </a:r>
          </a:p>
          <a:p>
            <a:r>
              <a:rPr lang="fr-FR" sz="1050" dirty="0"/>
              <a:t>A ce jour, 2 fiches sont publiées &amp; accessibles sur refmar.shom.fr :</a:t>
            </a:r>
          </a:p>
          <a:p>
            <a:pPr lvl="1"/>
            <a:r>
              <a:rPr lang="fr-FR" sz="1050" dirty="0"/>
              <a:t>1</a:t>
            </a:r>
            <a:r>
              <a:rPr lang="fr-FR" sz="1050" baseline="30000" dirty="0"/>
              <a:t>er</a:t>
            </a:r>
            <a:r>
              <a:rPr lang="fr-FR" sz="1050" dirty="0"/>
              <a:t> janvier 1877</a:t>
            </a:r>
          </a:p>
          <a:p>
            <a:pPr lvl="1"/>
            <a:r>
              <a:rPr lang="fr-FR" sz="1050" dirty="0"/>
              <a:t>1</a:t>
            </a:r>
            <a:r>
              <a:rPr lang="fr-FR" sz="1050" baseline="30000" dirty="0"/>
              <a:t>er</a:t>
            </a:r>
            <a:r>
              <a:rPr lang="fr-FR" sz="1050" dirty="0"/>
              <a:t> mars 1949</a:t>
            </a:r>
          </a:p>
          <a:p>
            <a:pPr marL="135719" lvl="1" indent="0">
              <a:buNone/>
            </a:pPr>
            <a:r>
              <a:rPr lang="fr-FR" sz="1050" dirty="0"/>
              <a:t>(d’autres fiches seront publiées ultérieurement)</a:t>
            </a:r>
          </a:p>
          <a:p>
            <a:r>
              <a:rPr lang="fr-FR" sz="1050" dirty="0"/>
              <a:t>La création de ces « Fiches Tempêtes » fait partie des activités du</a:t>
            </a:r>
            <a:br>
              <a:rPr lang="fr-FR" sz="1050" dirty="0"/>
            </a:br>
            <a:r>
              <a:rPr lang="fr-FR" sz="1050" dirty="0"/>
              <a:t>Groupe de Travail Tempêtes &amp; Submersions Historiques </a:t>
            </a:r>
          </a:p>
          <a:p>
            <a:endParaRPr lang="fr-FR" sz="10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3D42F3-83E9-0092-0FFB-0F6B101E3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5785"/>
            <a:ext cx="3003550" cy="102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du GT-TSH">
            <a:extLst>
              <a:ext uri="{FF2B5EF4-FFF2-40B4-BE49-F238E27FC236}">
                <a16:creationId xmlns:a16="http://schemas.microsoft.com/office/drawing/2014/main" id="{71112921-CF29-E86C-8DF0-971DF03B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65" y="4001573"/>
            <a:ext cx="912452" cy="81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80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01657C-9644-4D5D-A3ED-38C9DC26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Problématiques liées aux horsains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955189-1154-4CFA-BA5D-6F91591624A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 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B910C8-43F5-4129-B948-F9A0459E5DC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F45B3315-A52A-4558-8484-3E0C5E7EB0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791061"/>
            <a:ext cx="3906440" cy="3268265"/>
          </a:xfrm>
        </p:spPr>
        <p:txBody>
          <a:bodyPr/>
          <a:lstStyle/>
          <a:p>
            <a:r>
              <a:rPr lang="fr-FR" b="1" dirty="0"/>
              <a:t>Surcote </a:t>
            </a:r>
          </a:p>
          <a:p>
            <a:pPr lvl="1"/>
            <a:r>
              <a:rPr lang="fr-FR" sz="1050" dirty="0"/>
              <a:t>Différence positive à un instant </a:t>
            </a:r>
            <a:r>
              <a:rPr lang="fr-FR" sz="1050" i="1" dirty="0"/>
              <a:t>t </a:t>
            </a:r>
            <a:r>
              <a:rPr lang="fr-FR" sz="1050" dirty="0"/>
              <a:t>entre le niveau marin observé </a:t>
            </a:r>
            <a:br>
              <a:rPr lang="fr-FR" sz="1050" dirty="0"/>
            </a:br>
            <a:r>
              <a:rPr lang="fr-FR" sz="1050" dirty="0"/>
              <a:t>et le niveau de marée prédit (marée théorique)</a:t>
            </a:r>
          </a:p>
          <a:p>
            <a:pPr lvl="1"/>
            <a:r>
              <a:rPr lang="fr-FR" sz="1050" dirty="0"/>
              <a:t>Issue de phénomènes météorologiques (pression, vent local)</a:t>
            </a:r>
          </a:p>
          <a:p>
            <a:pPr lvl="1"/>
            <a:r>
              <a:rPr lang="fr-FR" sz="1050" dirty="0"/>
              <a:t>Hauteurs aléatoires : estimations par </a:t>
            </a:r>
            <a:r>
              <a:rPr lang="fr-FR" sz="1050" dirty="0">
                <a:solidFill>
                  <a:srgbClr val="7D9ED5"/>
                </a:solidFill>
              </a:rPr>
              <a:t>analyses statistiques</a:t>
            </a:r>
          </a:p>
          <a:p>
            <a:pPr marL="135719" lvl="1" indent="0">
              <a:buNone/>
            </a:pPr>
            <a:endParaRPr lang="fr-FR" sz="1050" dirty="0"/>
          </a:p>
          <a:p>
            <a:r>
              <a:rPr lang="fr-FR" b="1" dirty="0"/>
              <a:t>Les horsains</a:t>
            </a:r>
          </a:p>
          <a:p>
            <a:pPr lvl="1"/>
            <a:r>
              <a:rPr lang="fr-FR" sz="1050" dirty="0"/>
              <a:t>Observations très supérieures aux autres observations </a:t>
            </a:r>
            <a:br>
              <a:rPr lang="fr-FR" sz="1050" dirty="0"/>
            </a:br>
            <a:r>
              <a:rPr lang="fr-FR" sz="1050" dirty="0"/>
              <a:t>d’un même échantillon de données (souvent court)</a:t>
            </a:r>
          </a:p>
          <a:p>
            <a:pPr lvl="1"/>
            <a:r>
              <a:rPr lang="fr-FR" sz="1050" dirty="0"/>
              <a:t>Mal ajustés par les analyses statistiques classiques</a:t>
            </a:r>
          </a:p>
          <a:p>
            <a:pPr marL="135719" lvl="1" indent="0">
              <a:buNone/>
            </a:pPr>
            <a:r>
              <a:rPr lang="fr-FR" sz="1050" dirty="0">
                <a:solidFill>
                  <a:srgbClr val="7D9ED5"/>
                </a:solidFill>
              </a:rPr>
              <a:t>Fortes incertitudes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72154C-5B73-484F-B376-0D5AF4C38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106" y="536745"/>
            <a:ext cx="3336740" cy="2180140"/>
          </a:xfrm>
          <a:prstGeom prst="rect">
            <a:avLst/>
          </a:prstGeom>
        </p:spPr>
      </p:pic>
      <p:grpSp>
        <p:nvGrpSpPr>
          <p:cNvPr id="21" name="Group 4">
            <a:extLst>
              <a:ext uri="{FF2B5EF4-FFF2-40B4-BE49-F238E27FC236}">
                <a16:creationId xmlns:a16="http://schemas.microsoft.com/office/drawing/2014/main" id="{95A15C4C-6CB3-46B0-AC1E-83D31A4AD3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3036" y="2786361"/>
            <a:ext cx="337811" cy="211250"/>
            <a:chOff x="778" y="1069"/>
            <a:chExt cx="718" cy="449"/>
          </a:xfrm>
          <a:solidFill>
            <a:schemeClr val="accent2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2B6BDA5-54BD-4147-8572-30F5A0EB9F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183A597F-9F4F-4EDF-9DD7-8C6E50A4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CC651B03-2E27-4747-B01E-B50441AB4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D6F1FBD1-5EED-447D-9AC7-14DB52F2C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0EA3343C-AA1F-44C7-8587-D3E3F9E05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8B24046-48C8-4CAB-B588-110F4AC08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A8C6031-D87E-4EAF-9D39-62F8E4D81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4AE9867A-ACAD-41C7-84A4-99E378890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A4BEEB9F-F71F-4E7C-A531-1C39A66E7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0717136F-7007-4DF1-A7F0-B3E097776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957E9202-C02E-41A0-B244-CA3494841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E8029954-5AF8-4992-80FA-0DEE3D61D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2D9132FA-8BE5-422B-9CF3-883406A54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D3CF8B35-90B9-4EEC-96E5-1F2F71A63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7291CD33-2752-4CCC-B4BB-807400508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C5EB6579-73F6-4494-B168-0E96C4ACE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996E71BE-1CBD-4F25-BC20-1F7935EF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3A41EF56-DAE0-4C45-BC36-29B0B6D3D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D26A7429-F51E-47AF-8FD3-3789E6CFD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EF15AD65-E229-489D-9A55-08F49104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77CFF3F6-9476-4226-A75C-DC8A31858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E0F0147-A23C-404C-882A-EF71160CC11D}"/>
              </a:ext>
            </a:extLst>
          </p:cNvPr>
          <p:cNvGrpSpPr/>
          <p:nvPr/>
        </p:nvGrpSpPr>
        <p:grpSpPr>
          <a:xfrm>
            <a:off x="5979261" y="3112239"/>
            <a:ext cx="2142082" cy="1780091"/>
            <a:chOff x="5979261" y="3112239"/>
            <a:chExt cx="2142082" cy="1780091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2C1F290-5318-4544-928E-38E9195D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9261" y="3112239"/>
              <a:ext cx="2142082" cy="1680064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5DB0712-E88F-4D7E-8068-03B7D3B57EEC}"/>
                </a:ext>
              </a:extLst>
            </p:cNvPr>
            <p:cNvSpPr txBox="1"/>
            <p:nvPr/>
          </p:nvSpPr>
          <p:spPr>
            <a:xfrm>
              <a:off x="6665119" y="4692275"/>
              <a:ext cx="1095936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598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(Hamdi et al., 2018)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D0E3655-EF1F-432A-8CD8-6063411ED5DF}"/>
              </a:ext>
            </a:extLst>
          </p:cNvPr>
          <p:cNvGrpSpPr/>
          <p:nvPr/>
        </p:nvGrpSpPr>
        <p:grpSpPr>
          <a:xfrm>
            <a:off x="959923" y="3111502"/>
            <a:ext cx="4781579" cy="1717662"/>
            <a:chOff x="959923" y="3111502"/>
            <a:chExt cx="4781579" cy="171766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AD69B7A-3B60-4247-A177-B9B2CD076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923" y="3196738"/>
              <a:ext cx="4661005" cy="1632426"/>
            </a:xfrm>
            <a:prstGeom prst="rect">
              <a:avLst/>
            </a:prstGeom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7C23F54-0747-4702-B75A-E4777FF155A6}"/>
                </a:ext>
              </a:extLst>
            </p:cNvPr>
            <p:cNvSpPr txBox="1"/>
            <p:nvPr/>
          </p:nvSpPr>
          <p:spPr>
            <a:xfrm>
              <a:off x="1169502" y="3111502"/>
              <a:ext cx="457200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598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Surcotes de pleine mer mesurées à La Rochelle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E8D9E303-42CA-4E33-88EA-C2E3B6B5090D}"/>
                </a:ext>
              </a:extLst>
            </p:cNvPr>
            <p:cNvSpPr txBox="1"/>
            <p:nvPr/>
          </p:nvSpPr>
          <p:spPr>
            <a:xfrm>
              <a:off x="3801820" y="3289071"/>
              <a:ext cx="9847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98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Xynthia (2010)</a:t>
              </a:r>
            </a:p>
          </p:txBody>
        </p:sp>
      </p:grp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0517E98D-63FC-40B3-A596-5738170433B1}"/>
              </a:ext>
            </a:extLst>
          </p:cNvPr>
          <p:cNvSpPr/>
          <p:nvPr/>
        </p:nvSpPr>
        <p:spPr>
          <a:xfrm>
            <a:off x="5356649" y="3698215"/>
            <a:ext cx="625288" cy="341214"/>
          </a:xfrm>
          <a:prstGeom prst="rightArrow">
            <a:avLst/>
          </a:prstGeom>
          <a:solidFill>
            <a:srgbClr val="7D9ED5"/>
          </a:solidFill>
          <a:ln>
            <a:solidFill>
              <a:srgbClr val="7D9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4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E7A8E6-7EAA-4C55-9DD2-4921F8124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7EAB91-65A0-4914-82E7-47F84885FE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4FE6B8B-3A81-49C4-868C-CCF870E30DB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b="1" dirty="0"/>
              <a:t>Elargir l’échantillon pour mieux prendre en compte les horsains</a:t>
            </a:r>
          </a:p>
          <a:p>
            <a:pPr lvl="1"/>
            <a:r>
              <a:rPr lang="fr-FR" dirty="0"/>
              <a:t>Dimension spatiale </a:t>
            </a:r>
            <a:br>
              <a:rPr lang="fr-FR" dirty="0"/>
            </a:br>
            <a:r>
              <a:rPr lang="fr-FR" dirty="0"/>
              <a:t>Intégration de données mesurées sur</a:t>
            </a:r>
            <a:r>
              <a:rPr lang="fr-FR" dirty="0">
                <a:solidFill>
                  <a:schemeClr val="accent6"/>
                </a:solidFill>
              </a:rPr>
              <a:t> sites voisins </a:t>
            </a:r>
            <a:r>
              <a:rPr lang="fr-FR" dirty="0"/>
              <a:t>: analyses régionales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Dimension temporelle </a:t>
            </a:r>
            <a:br>
              <a:rPr lang="fr-FR" dirty="0"/>
            </a:br>
            <a:r>
              <a:rPr lang="fr-FR" dirty="0"/>
              <a:t>Intégration de données extrêmes additionnelles</a:t>
            </a:r>
          </a:p>
          <a:p>
            <a:pPr marL="269054" lvl="2" indent="0">
              <a:buNone/>
            </a:pPr>
            <a:r>
              <a:rPr lang="fr-FR" dirty="0">
                <a:solidFill>
                  <a:schemeClr val="accent1"/>
                </a:solidFill>
              </a:rPr>
              <a:t>Données historiques</a:t>
            </a:r>
            <a:r>
              <a:rPr lang="fr-FR" dirty="0"/>
              <a:t>, reconstitutions des lacunes…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806EDD-A8C7-464B-A125-E2CE6BE68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71"/>
          <a:stretch/>
        </p:blipFill>
        <p:spPr>
          <a:xfrm>
            <a:off x="6481695" y="426127"/>
            <a:ext cx="1462490" cy="25747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D7DE95-CB55-437F-800B-B8EA45F9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8" y="3177501"/>
            <a:ext cx="2078497" cy="137449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FA9B02-A38A-4CD6-9DF2-289FD1D64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409" y="3103711"/>
            <a:ext cx="3506406" cy="14290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A614B7-5D52-4644-A8E9-1F5A53496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313" y="3103711"/>
            <a:ext cx="2222339" cy="1522071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D6A7C244-D4B1-4F84-881B-DD44F8A1B5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7801" y="2663465"/>
            <a:ext cx="416520" cy="260470"/>
            <a:chOff x="778" y="1069"/>
            <a:chExt cx="718" cy="449"/>
          </a:xfrm>
          <a:solidFill>
            <a:schemeClr val="accent1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F508B3F-2372-4B43-8D8D-1FB3C32501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C87E865-E790-4DF2-A282-CDCCA697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F015BE8-8FDA-4668-B7DD-CAC819208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DDF07B9-E66B-4DC9-9B4F-D575718FB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505DE67-3E0F-43A1-A134-1DBB21F92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49F04FD-9E31-41A9-9DA1-F31DC49C8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0CD0C24-5C79-4758-959B-D3A527F73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63C633F-A6DF-4C23-A601-4772AA171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55C9473A-DC94-4DEC-9B8D-1CB568F3D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5D8834EC-BCD3-4568-9813-3852D2BFE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AC44B762-14D9-4163-A539-CA401D839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74B264E-9DFB-4571-A98A-AF6CC6F75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F59D409A-79D7-4ECC-9F15-387E8E102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52AC053-F5FE-4F36-8016-54A7427DD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1008B69F-F8DF-476C-94B3-4D3283663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D0330C85-665B-4171-9B66-C0EE1EB03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0EE11C5F-47B8-4574-929F-2D434C03D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FB1138C-5DCE-4770-B56E-35F928BF2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B3407A7-9045-4742-9243-09594CC08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97E5F364-325F-44D8-B77E-6233F6723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FC1934BF-AD05-42BD-AE0D-AA2CE5FE2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8" name="Signe Plus 37">
            <a:extLst>
              <a:ext uri="{FF2B5EF4-FFF2-40B4-BE49-F238E27FC236}">
                <a16:creationId xmlns:a16="http://schemas.microsoft.com/office/drawing/2014/main" id="{34BE109D-4B05-452A-B74A-C96CE76A2BE1}"/>
              </a:ext>
            </a:extLst>
          </p:cNvPr>
          <p:cNvSpPr/>
          <p:nvPr/>
        </p:nvSpPr>
        <p:spPr>
          <a:xfrm>
            <a:off x="2071229" y="3527245"/>
            <a:ext cx="463839" cy="487506"/>
          </a:xfrm>
          <a:prstGeom prst="mathPlus">
            <a:avLst/>
          </a:prstGeom>
          <a:solidFill>
            <a:srgbClr val="7D9ED5"/>
          </a:solidFill>
          <a:ln>
            <a:solidFill>
              <a:srgbClr val="7D9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70DC3328-10B4-4A7C-B114-C0759D511893}"/>
              </a:ext>
            </a:extLst>
          </p:cNvPr>
          <p:cNvSpPr/>
          <p:nvPr/>
        </p:nvSpPr>
        <p:spPr>
          <a:xfrm>
            <a:off x="6013920" y="3600391"/>
            <a:ext cx="625288" cy="341214"/>
          </a:xfrm>
          <a:prstGeom prst="rightArrow">
            <a:avLst/>
          </a:prstGeom>
          <a:solidFill>
            <a:srgbClr val="7D9ED5"/>
          </a:solidFill>
          <a:ln>
            <a:solidFill>
              <a:srgbClr val="7D9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ADC6A89-A323-44FD-A559-E5AFAFBC0905}"/>
              </a:ext>
            </a:extLst>
          </p:cNvPr>
          <p:cNvSpPr txBox="1"/>
          <p:nvPr/>
        </p:nvSpPr>
        <p:spPr>
          <a:xfrm>
            <a:off x="2253062" y="4581282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7D9E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 de La Rochelle 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srgbClr val="7D9E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(Hamdi et al., 2018)</a:t>
            </a: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6909D822-07FA-450A-ABA7-6C2E7C424380}"/>
              </a:ext>
            </a:extLst>
          </p:cNvPr>
          <p:cNvGrpSpPr>
            <a:grpSpLocks noChangeAspect="1"/>
          </p:cNvGrpSpPr>
          <p:nvPr/>
        </p:nvGrpSpPr>
        <p:grpSpPr bwMode="auto">
          <a:xfrm rot="20955987" flipV="1">
            <a:off x="5771212" y="1932881"/>
            <a:ext cx="942127" cy="589158"/>
            <a:chOff x="778" y="1069"/>
            <a:chExt cx="718" cy="449"/>
          </a:xfrm>
          <a:solidFill>
            <a:schemeClr val="accent6"/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88C01C24-BF2E-49AD-939C-F33BF0ECD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A3DD85FC-1FC6-42C8-8F7D-97897E943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02406B3F-9A60-42FF-8A4B-4EE21B97D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CD04FE4C-AAC6-468B-9053-D6B08792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C22A3FE-8BE2-4020-B0F8-E2E2AA4CB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C72625E-B8B4-41F4-98F1-9288F4FC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7D0ACA3E-7997-4047-8CAC-E62C15EFA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607C71D8-761F-4ACA-8AB7-B53F394C5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8125EB8F-F0E2-44B3-838C-D5C6540EB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3DF25DF2-C0A6-4B79-9F93-9A6F237F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2E5E9086-182C-4681-A3A3-41131FE5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ED35C2B4-C51E-41CA-94E1-B12AA38D9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2466AC10-5790-4495-99C8-74DFA4648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40DCB15F-72C0-449F-880E-FFFF58546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B92A4FAC-2CF3-4D8C-B679-8457C4366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3BD73799-A379-49D3-B27A-A38846BA5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E29F5CA0-7E47-4492-A605-8B0FD899F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FF9E639F-F888-4B3C-93F3-85BF4AAB2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CF2BA988-D7EF-4437-B80F-CE7DAF69F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ADAFDB55-1F16-4F31-A265-B8B7F739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DD5DD3EF-0391-4C3F-9ECA-EA242580B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6D53C3C-8AC1-C0A4-9270-D4A007707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69" r="42754"/>
          <a:stretch/>
        </p:blipFill>
        <p:spPr>
          <a:xfrm>
            <a:off x="7659409" y="469293"/>
            <a:ext cx="1420802" cy="17726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9D7EE1B-F639-F3DF-0F19-F9C702EC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1" y="331251"/>
            <a:ext cx="7749778" cy="431957"/>
          </a:xfrm>
        </p:spPr>
        <p:txBody>
          <a:bodyPr/>
          <a:lstStyle/>
          <a:p>
            <a:r>
              <a:rPr lang="fr-FR" dirty="0"/>
              <a:t>Problématiques liées aux horsains</a:t>
            </a:r>
          </a:p>
        </p:txBody>
      </p:sp>
    </p:spTree>
    <p:extLst>
      <p:ext uri="{BB962C8B-B14F-4D97-AF65-F5344CB8AC3E}">
        <p14:creationId xmlns:p14="http://schemas.microsoft.com/office/powerpoint/2010/main" val="15970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4CD88-B77E-A439-CCC4-776CA507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statistique : surcote de pleine mer à Dunkerque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64081B-5DF7-A6C9-6E58-3F909384BB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64ED69-3646-BBE7-2E92-703B1A40F85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203E485-5B8B-2704-1DC9-1E5B0C9F38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4447" y="1072255"/>
            <a:ext cx="7749778" cy="2700338"/>
          </a:xfrm>
        </p:spPr>
        <p:txBody>
          <a:bodyPr/>
          <a:lstStyle/>
          <a:p>
            <a:r>
              <a:rPr lang="fr-FR" sz="1050" dirty="0"/>
              <a:t>Données issues des données de niveau marin du SHOM</a:t>
            </a:r>
            <a:br>
              <a:rPr lang="fr-FR" sz="1050" dirty="0"/>
            </a:br>
            <a:r>
              <a:rPr lang="fr-FR" sz="1050" dirty="0"/>
              <a:t>dont on extrait les surcotes de pleine mer</a:t>
            </a:r>
          </a:p>
          <a:p>
            <a:r>
              <a:rPr lang="fr-FR" sz="1050" dirty="0"/>
              <a:t>Série systématique : 06/06/1956 – 31/12/2022</a:t>
            </a:r>
            <a:br>
              <a:rPr lang="fr-FR" sz="1050" dirty="0"/>
            </a:br>
            <a:endParaRPr lang="fr-FR" sz="1050" dirty="0"/>
          </a:p>
          <a:p>
            <a:r>
              <a:rPr lang="fr-FR" sz="1050" dirty="0"/>
              <a:t>Extraction des surcotes indépendantes </a:t>
            </a:r>
            <a:br>
              <a:rPr lang="fr-FR" sz="1050" dirty="0"/>
            </a:br>
            <a:r>
              <a:rPr lang="fr-FR" sz="1050" dirty="0"/>
              <a:t>(seuil : quantile 99%, ∆t = 1 jour)</a:t>
            </a:r>
            <a:br>
              <a:rPr lang="fr-FR" sz="1050" dirty="0"/>
            </a:br>
            <a:r>
              <a:rPr lang="fr-FR" sz="1050" dirty="0"/>
              <a:t>279 surcotes de PM</a:t>
            </a:r>
          </a:p>
          <a:p>
            <a:endParaRPr lang="fr-FR" sz="1050" dirty="0"/>
          </a:p>
          <a:p>
            <a:endParaRPr lang="fr-FR" sz="1050" dirty="0"/>
          </a:p>
          <a:p>
            <a:endParaRPr lang="fr-FR" sz="1050" dirty="0"/>
          </a:p>
          <a:p>
            <a:pPr marL="0" indent="0">
              <a:buNone/>
            </a:pPr>
            <a:endParaRPr lang="fr-FR" sz="1050" dirty="0"/>
          </a:p>
          <a:p>
            <a:pPr marL="0" indent="0">
              <a:buNone/>
            </a:pPr>
            <a:r>
              <a:rPr lang="fr-FR" sz="1050" dirty="0"/>
              <a:t> KS : p-value = 0.9954217</a:t>
            </a:r>
          </a:p>
          <a:p>
            <a:r>
              <a:rPr lang="fr-FR" sz="1050" dirty="0"/>
              <a:t>Durée effective de la série : </a:t>
            </a:r>
            <a:r>
              <a:rPr lang="fr-FR" sz="1050" b="1" dirty="0"/>
              <a:t>54,074 années</a:t>
            </a:r>
            <a:br>
              <a:rPr lang="fr-FR" sz="1050" dirty="0"/>
            </a:br>
            <a:r>
              <a:rPr lang="fr-FR" sz="1050" dirty="0"/>
              <a:t>Nécessité de plus de données pour aller estimer  la S1000</a:t>
            </a:r>
          </a:p>
          <a:p>
            <a:endParaRPr lang="fr-FR" sz="1050" dirty="0"/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AE0C8E1-281C-BD52-7FBA-F42D8EB91F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9272" y="747135"/>
            <a:ext cx="7749381" cy="396000"/>
          </a:xfrm>
        </p:spPr>
        <p:txBody>
          <a:bodyPr/>
          <a:lstStyle/>
          <a:p>
            <a:r>
              <a:rPr lang="fr-FR" dirty="0"/>
              <a:t>Analyse locale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F827FBCA-171B-6B32-1012-7D2165A48B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0366" y="2422424"/>
            <a:ext cx="337811" cy="211250"/>
            <a:chOff x="778" y="1069"/>
            <a:chExt cx="718" cy="449"/>
          </a:xfrm>
          <a:solidFill>
            <a:schemeClr val="accent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C0F56F1-66AB-6803-ED09-9D8AD9205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A118E28-91BC-9904-843B-02AA9AF8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419CC79-1588-5437-8AA2-61F02505B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566D776-682D-DB3C-51D0-0B0CE272E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871D294E-5BC2-325E-2B6B-589ED640A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A5B11FB-1EB4-5373-B5F5-1AA49A23B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B430679-6D7B-B772-84F6-DC54D857C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B0B1449-9C20-F825-CDF2-6B1EDE42E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98F3545-A681-EABC-0BF5-3041A0F6C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4531862-3931-96D9-8440-25685B61C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60C2E8C-A1CA-BD25-D889-89CCBEC95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BBBAB8B-64C5-6D71-F147-ECFC44C1D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6EC8FFA-37CA-FE54-767F-4B5C9F6ED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998F8D3-8579-6F09-8214-D33E16258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151D578A-39E1-6F56-2CAB-166E86F87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83878EC-1564-F13B-AC2D-AD0CC7BF9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4D33365-15E3-A671-BE8C-4AF1C9059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C2335EBE-BC91-C8CA-C4C2-6F6892EDF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51E8933F-186D-F4A8-004D-673D6A965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0F554E7-D4DE-DC9A-0973-D233B2FC5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3B2AA2AE-2E44-658D-3C99-62018F11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4" name="Image 33" descr="Une image contenant texte, capture d’écran, diagramme, Tracé&#10;&#10;Description générée automatiquement">
            <a:extLst>
              <a:ext uri="{FF2B5EF4-FFF2-40B4-BE49-F238E27FC236}">
                <a16:creationId xmlns:a16="http://schemas.microsoft.com/office/drawing/2014/main" id="{D961F976-F458-2EB8-BF0F-C946E1321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41" y="2551809"/>
            <a:ext cx="2382652" cy="2110462"/>
          </a:xfrm>
          <a:prstGeom prst="rect">
            <a:avLst/>
          </a:prstGeom>
        </p:spPr>
      </p:pic>
      <p:pic>
        <p:nvPicPr>
          <p:cNvPr id="38" name="Image 37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411AE354-4B1C-D7C8-7F09-3CF86B121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41" y="255161"/>
            <a:ext cx="2382652" cy="2110462"/>
          </a:xfrm>
          <a:prstGeom prst="rect">
            <a:avLst/>
          </a:prstGeom>
        </p:spPr>
      </p:pic>
      <p:graphicFrame>
        <p:nvGraphicFramePr>
          <p:cNvPr id="31" name="Tableau 31">
            <a:extLst>
              <a:ext uri="{FF2B5EF4-FFF2-40B4-BE49-F238E27FC236}">
                <a16:creationId xmlns:a16="http://schemas.microsoft.com/office/drawing/2014/main" id="{B5666365-F3AB-0513-493E-6F38B4E6A133}"/>
              </a:ext>
            </a:extLst>
          </p:cNvPr>
          <p:cNvGraphicFramePr>
            <a:graphicFrameLocks noGrp="1"/>
          </p:cNvGraphicFramePr>
          <p:nvPr/>
        </p:nvGraphicFramePr>
        <p:xfrm>
          <a:off x="996543" y="2907123"/>
          <a:ext cx="3251268" cy="1005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83756">
                  <a:extLst>
                    <a:ext uri="{9D8B030D-6E8A-4147-A177-3AD203B41FA5}">
                      <a16:colId xmlns:a16="http://schemas.microsoft.com/office/drawing/2014/main" val="2274043547"/>
                    </a:ext>
                  </a:extLst>
                </a:gridCol>
                <a:gridCol w="1083756">
                  <a:extLst>
                    <a:ext uri="{9D8B030D-6E8A-4147-A177-3AD203B41FA5}">
                      <a16:colId xmlns:a16="http://schemas.microsoft.com/office/drawing/2014/main" val="2185374294"/>
                    </a:ext>
                  </a:extLst>
                </a:gridCol>
                <a:gridCol w="1083756">
                  <a:extLst>
                    <a:ext uri="{9D8B030D-6E8A-4147-A177-3AD203B41FA5}">
                      <a16:colId xmlns:a16="http://schemas.microsoft.com/office/drawing/2014/main" val="1858682596"/>
                    </a:ext>
                  </a:extLst>
                </a:gridCol>
              </a:tblGrid>
              <a:tr h="196622">
                <a:tc>
                  <a:txBody>
                    <a:bodyPr/>
                    <a:lstStyle/>
                    <a:p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 = 100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 = 1000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96496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BI IC 70%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808729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Quantile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419226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BS IC 70%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705320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0A670693-BFD4-F19A-4288-E2E25E2E829D}"/>
              </a:ext>
            </a:extLst>
          </p:cNvPr>
          <p:cNvSpPr/>
          <p:nvPr/>
        </p:nvSpPr>
        <p:spPr>
          <a:xfrm>
            <a:off x="6577954" y="130638"/>
            <a:ext cx="2531720" cy="4674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BCF8B214-F9FA-D92A-07F5-4A849AF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61" y="996545"/>
            <a:ext cx="3606038" cy="31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6B784-109E-3048-3DA2-4558AC09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statistique : surcote de pleine mer à Dunkerque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7190CD-8372-C004-420B-DA74F0AEAD4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C02F05-A9C2-64AA-EBF9-E5BC8D5F23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Espace réservé du contenu 7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8D11C1CC-48A2-2515-7CD3-DE5A6F878C1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89" y="600936"/>
            <a:ext cx="2073512" cy="1970342"/>
          </a:xfrm>
        </p:spPr>
      </p:pic>
      <p:pic>
        <p:nvPicPr>
          <p:cNvPr id="10" name="Image 9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B0E13392-02F1-C2C1-D625-DB98059FD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91" y="2571750"/>
            <a:ext cx="2440702" cy="2030916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04B6145C-6A9E-1F5E-3346-70B7E72234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9272" y="747135"/>
            <a:ext cx="7749381" cy="396000"/>
          </a:xfrm>
        </p:spPr>
        <p:txBody>
          <a:bodyPr/>
          <a:lstStyle/>
          <a:p>
            <a:r>
              <a:rPr lang="fr-FR" dirty="0"/>
              <a:t>Série systématique reconstruite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A166B5BB-2764-7531-1D04-6D420165E32B}"/>
              </a:ext>
            </a:extLst>
          </p:cNvPr>
          <p:cNvSpPr txBox="1">
            <a:spLocks/>
          </p:cNvSpPr>
          <p:nvPr/>
        </p:nvSpPr>
        <p:spPr bwMode="auto">
          <a:xfrm>
            <a:off x="894447" y="1072255"/>
            <a:ext cx="774977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32148" indent="-132148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▌"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Série reconstruite du SHOM à Dunkerque (data </a:t>
            </a:r>
            <a:r>
              <a:rPr kumimoji="0" lang="fr-FR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rescue</a:t>
            </a: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Données à partir du 1835-06-05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Durée effective (avec reconstruction) : 70,629 ans (+16,5 ans de données effectives)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Extraction des données quantifiées depuis la BDD TSH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Parmi ces données, 9 sont estimées exhaustives,</a:t>
            </a:r>
            <a:b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 les intègre en tant que données additionnelles à notre échantillon</a:t>
            </a:r>
            <a:b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Durée effective historique : ~274.9 ans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KS : p-value = 0.7423352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622296A9-D052-3E3C-02F7-056C4D0641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396" y="1786488"/>
            <a:ext cx="337811" cy="211250"/>
            <a:chOff x="778" y="1069"/>
            <a:chExt cx="718" cy="449"/>
          </a:xfrm>
          <a:solidFill>
            <a:schemeClr val="accent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5B162F8-B858-5434-21B1-4C5BD06CC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7B6DFA7-6C25-6DC7-8B11-A36731C6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E1339C6-FE51-E299-BFB6-8C72500E7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B95E734-5A0B-13B4-D264-3D35C1D2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7AA50E7-6677-E4CC-AE30-DFA8AFBB9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A527DFB-FF9D-EF45-CEAA-9CF34EF5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ABA04D7-589C-B734-1E7A-227749D3B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2FEDC08-CC1D-58F5-FC23-2FC397463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630214E8-B9C6-831E-024A-F085E6421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6DC52765-BBC2-E5E6-5B9E-72A3A6714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4A186E9-4617-520D-76B0-CD0A4FD64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BD38B76-FAAB-0166-105C-743B94285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4910DABC-3DC1-44A8-607C-CD276EE56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7B1B80D-7EF0-0CDF-A0B8-AD2129E0A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FC1330D8-8C96-7B92-3EED-522F96D8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97DFB79E-BB76-C87E-FE91-AF6F3815D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85BE3CC0-77B3-69FB-E14E-496FAFD89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AFE00DD-BE88-680A-C8D9-267162A4E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0B643649-E182-4BF7-0028-9A5BE4A43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B0F4267B-BB8A-81A5-27BE-5341792BF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E363CFA-979D-16B2-6AE9-450A22C36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41B18DC5-79E4-E76A-87F1-D5A48757DC9E}"/>
              </a:ext>
            </a:extLst>
          </p:cNvPr>
          <p:cNvSpPr txBox="1">
            <a:spLocks/>
          </p:cNvSpPr>
          <p:nvPr/>
        </p:nvSpPr>
        <p:spPr bwMode="auto">
          <a:xfrm>
            <a:off x="885888" y="2098413"/>
            <a:ext cx="7749381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82563" indent="-182563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130000"/>
              <a:buFont typeface="Segoe UI Symbol" panose="020B0502040204020203" pitchFamily="34" charset="0"/>
              <a:buChar char="["/>
              <a:defRPr sz="1425" b="1" i="0" cap="all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35719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69057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404773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538109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130000"/>
              <a:buFont typeface="Segoe UI Symbol" panose="020B0502040204020203" pitchFamily="34" charset="0"/>
              <a:buChar char="["/>
              <a:tabLst/>
              <a:defRPr/>
            </a:pPr>
            <a:r>
              <a:rPr kumimoji="0" lang="fr-FR" sz="1425" b="1" i="0" u="none" strike="noStrike" kern="0" cap="all" spc="0" normalizeH="0" baseline="0" noProof="0" dirty="0">
                <a:ln>
                  <a:noFill/>
                </a:ln>
                <a:solidFill>
                  <a:srgbClr val="28358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Intégration de données historiques</a:t>
            </a:r>
          </a:p>
        </p:txBody>
      </p:sp>
      <p:graphicFrame>
        <p:nvGraphicFramePr>
          <p:cNvPr id="41" name="Tableau 31">
            <a:extLst>
              <a:ext uri="{FF2B5EF4-FFF2-40B4-BE49-F238E27FC236}">
                <a16:creationId xmlns:a16="http://schemas.microsoft.com/office/drawing/2014/main" id="{9869EC9C-1051-31CF-A638-0E15295F7B44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3504192"/>
          <a:ext cx="3251268" cy="1005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83756">
                  <a:extLst>
                    <a:ext uri="{9D8B030D-6E8A-4147-A177-3AD203B41FA5}">
                      <a16:colId xmlns:a16="http://schemas.microsoft.com/office/drawing/2014/main" val="2274043547"/>
                    </a:ext>
                  </a:extLst>
                </a:gridCol>
                <a:gridCol w="1083756">
                  <a:extLst>
                    <a:ext uri="{9D8B030D-6E8A-4147-A177-3AD203B41FA5}">
                      <a16:colId xmlns:a16="http://schemas.microsoft.com/office/drawing/2014/main" val="2185374294"/>
                    </a:ext>
                  </a:extLst>
                </a:gridCol>
                <a:gridCol w="1083756">
                  <a:extLst>
                    <a:ext uri="{9D8B030D-6E8A-4147-A177-3AD203B41FA5}">
                      <a16:colId xmlns:a16="http://schemas.microsoft.com/office/drawing/2014/main" val="1858682596"/>
                    </a:ext>
                  </a:extLst>
                </a:gridCol>
              </a:tblGrid>
              <a:tr h="196622">
                <a:tc>
                  <a:txBody>
                    <a:bodyPr/>
                    <a:lstStyle/>
                    <a:p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 = 100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 = 1000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96496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BI IC 70%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1,62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2,18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808729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Quantile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1,77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2,69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419226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BS IC 70%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1,93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3,19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7053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850EBD6-8232-94B9-71E2-ACA479272366}"/>
              </a:ext>
            </a:extLst>
          </p:cNvPr>
          <p:cNvSpPr/>
          <p:nvPr/>
        </p:nvSpPr>
        <p:spPr>
          <a:xfrm>
            <a:off x="6574570" y="106049"/>
            <a:ext cx="2531720" cy="4674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 37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79863A19-4345-4BA7-B5D2-3243BC2A3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08" y="190209"/>
            <a:ext cx="2514568" cy="2218981"/>
          </a:xfrm>
          <a:prstGeom prst="rect">
            <a:avLst/>
          </a:prstGeom>
        </p:spPr>
      </p:pic>
      <p:pic>
        <p:nvPicPr>
          <p:cNvPr id="45" name="Image 44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EA17D7FB-BFF3-A379-B582-F407E8E69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2493350"/>
            <a:ext cx="2674026" cy="23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9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3AE028-208C-AA14-34C0-43327485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statistique : surcote de pleine mer à Dunkerque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7264CA-8FDA-FEA4-24FB-106A6F1454D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0058FE-DF0F-6EB0-F13C-B648BC7613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B704D929-592B-3270-6C6E-556A952E4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/>
          <a:stretch/>
        </p:blipFill>
        <p:spPr>
          <a:xfrm>
            <a:off x="0" y="1179092"/>
            <a:ext cx="2470500" cy="2772000"/>
          </a:xfrm>
          <a:prstGeom prst="rect">
            <a:avLst/>
          </a:prstGeom>
        </p:spPr>
      </p:pic>
      <p:pic>
        <p:nvPicPr>
          <p:cNvPr id="18" name="Image 17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87F9ECE5-3371-6110-2A75-1F17029E2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05" y="1179092"/>
            <a:ext cx="3141256" cy="2772000"/>
          </a:xfrm>
          <a:prstGeom prst="rect">
            <a:avLst/>
          </a:prstGeom>
        </p:spPr>
      </p:pic>
      <p:pic>
        <p:nvPicPr>
          <p:cNvPr id="20" name="Image 19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47251F18-912E-E3C6-3B1D-C9DE8A5BA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93" y="1179092"/>
            <a:ext cx="3141256" cy="2772000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B01E7881-5396-C2F4-4DED-425022D828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9272" y="747135"/>
            <a:ext cx="7749381" cy="396000"/>
          </a:xfrm>
        </p:spPr>
        <p:txBody>
          <a:bodyPr/>
          <a:lstStyle/>
          <a:p>
            <a:r>
              <a:rPr lang="fr-FR" dirty="0"/>
              <a:t>Vers une analyse régionale</a:t>
            </a:r>
          </a:p>
        </p:txBody>
      </p:sp>
      <p:pic>
        <p:nvPicPr>
          <p:cNvPr id="25" name="Image 24" descr="Une image contenant texte, diagramme, ligne, carte&#10;&#10;Description générée automatiquement">
            <a:extLst>
              <a:ext uri="{FF2B5EF4-FFF2-40B4-BE49-F238E27FC236}">
                <a16:creationId xmlns:a16="http://schemas.microsoft.com/office/drawing/2014/main" id="{8BED45A8-0475-13DB-15B3-59EC96B828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17739"/>
          <a:stretch/>
        </p:blipFill>
        <p:spPr>
          <a:xfrm>
            <a:off x="6587616" y="1179092"/>
            <a:ext cx="2530984" cy="2772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4F0F301-0B96-DD81-2622-304D2233785A}"/>
              </a:ext>
            </a:extLst>
          </p:cNvPr>
          <p:cNvSpPr txBox="1"/>
          <p:nvPr/>
        </p:nvSpPr>
        <p:spPr>
          <a:xfrm>
            <a:off x="474133" y="4084319"/>
            <a:ext cx="125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station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Durée effective ~70,7 ans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E438C28-2ADC-B34F-8348-6A427FBA8D9C}"/>
              </a:ext>
            </a:extLst>
          </p:cNvPr>
          <p:cNvSpPr txBox="1"/>
          <p:nvPr/>
        </p:nvSpPr>
        <p:spPr>
          <a:xfrm>
            <a:off x="2870821" y="4084319"/>
            <a:ext cx="125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stations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Durée effective ~253,8 ans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5913E3D-58C4-87EF-7461-3E370AD3AF97}"/>
              </a:ext>
            </a:extLst>
          </p:cNvPr>
          <p:cNvSpPr txBox="1"/>
          <p:nvPr/>
        </p:nvSpPr>
        <p:spPr>
          <a:xfrm>
            <a:off x="5267509" y="4084319"/>
            <a:ext cx="125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stations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Durée effective ~293,9 ans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8BCB90E-205C-9E20-E9BA-CA77BF7D651E}"/>
              </a:ext>
            </a:extLst>
          </p:cNvPr>
          <p:cNvSpPr txBox="1"/>
          <p:nvPr/>
        </p:nvSpPr>
        <p:spPr>
          <a:xfrm>
            <a:off x="7664197" y="4084319"/>
            <a:ext cx="125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stations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Durée effective ~735,2 ans</a:t>
            </a:r>
          </a:p>
        </p:txBody>
      </p:sp>
    </p:spTree>
    <p:extLst>
      <p:ext uri="{BB962C8B-B14F-4D97-AF65-F5344CB8AC3E}">
        <p14:creationId xmlns:p14="http://schemas.microsoft.com/office/powerpoint/2010/main" val="389065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86A93-06DC-8182-82EA-727C2AB3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Slides stats régionales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EE960E-6B6F-6C09-EB47-7696C2E1B45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09A1CC-B6D2-26C1-48DF-D928E6A2CF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4F2BB17-5B59-588E-ADB0-DD11BD18AEC1}"/>
              </a:ext>
            </a:extLst>
          </p:cNvPr>
          <p:cNvSpPr txBox="1">
            <a:spLocks/>
          </p:cNvSpPr>
          <p:nvPr/>
        </p:nvSpPr>
        <p:spPr bwMode="auto">
          <a:xfrm>
            <a:off x="802059" y="769981"/>
            <a:ext cx="7749381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82563" indent="-182563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130000"/>
              <a:buFont typeface="Segoe UI Symbol" panose="020B0502040204020203" pitchFamily="34" charset="0"/>
              <a:buChar char="["/>
              <a:defRPr sz="1425" b="1" i="0" cap="all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35719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69057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404773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538109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130000"/>
              <a:buFont typeface="Segoe UI Symbol" panose="020B0502040204020203" pitchFamily="34" charset="0"/>
              <a:buChar char="["/>
              <a:tabLst/>
              <a:defRPr/>
            </a:pPr>
            <a:r>
              <a:rPr kumimoji="0" lang="fr-FR" sz="1425" b="1" i="0" u="none" strike="noStrike" kern="0" cap="all" spc="0" normalizeH="0" baseline="0" noProof="0" dirty="0">
                <a:ln>
                  <a:noFill/>
                </a:ln>
                <a:solidFill>
                  <a:srgbClr val="28358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Analyse statistique régionale</a:t>
            </a: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DC469BBD-6984-DDCD-24B4-490E5E6E88C5}"/>
              </a:ext>
            </a:extLst>
          </p:cNvPr>
          <p:cNvSpPr txBox="1">
            <a:spLocks/>
          </p:cNvSpPr>
          <p:nvPr/>
        </p:nvSpPr>
        <p:spPr bwMode="auto">
          <a:xfrm>
            <a:off x="894447" y="1072255"/>
            <a:ext cx="774977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32148" indent="-132148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▌"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Méthode régionale issue de (Bardet et al., 2010) améliorée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Pour chaque série : normalisation par la surcote annuelle de la série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Vérification de l’homogénéité de la région choisie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Données historiques exhaustives pour les ports où on a de la donnée </a:t>
            </a:r>
            <a:b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historique (également normalisées à la surcote annuelle systématique)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Ajustement statistique sur ces données régionales normalisées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Dénormalisation à la station d’intérêt, ici Dunkerque</a:t>
            </a: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2148" marR="0" lvl="0" indent="-132148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90B0DD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Image 10" descr="Une image contenant texte, capture d’écran, diagramme, Tracé&#10;&#10;Description générée automatiquement">
            <a:extLst>
              <a:ext uri="{FF2B5EF4-FFF2-40B4-BE49-F238E27FC236}">
                <a16:creationId xmlns:a16="http://schemas.microsoft.com/office/drawing/2014/main" id="{01C8E388-9BC5-43FB-B2EB-9B3F4993A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74" y="2439935"/>
            <a:ext cx="2737080" cy="2360958"/>
          </a:xfrm>
          <a:prstGeom prst="rect">
            <a:avLst/>
          </a:prstGeom>
        </p:spPr>
      </p:pic>
      <p:pic>
        <p:nvPicPr>
          <p:cNvPr id="13" name="Image 12" descr="Une image contenant texte, diagramme, capture d’écran, cercle&#10;&#10;Description générée automatiquement">
            <a:extLst>
              <a:ext uri="{FF2B5EF4-FFF2-40B4-BE49-F238E27FC236}">
                <a16:creationId xmlns:a16="http://schemas.microsoft.com/office/drawing/2014/main" id="{9345C3AB-B80B-3491-39BD-46633F2DD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75" y="89382"/>
            <a:ext cx="2635079" cy="2142340"/>
          </a:xfrm>
          <a:prstGeom prst="rect">
            <a:avLst/>
          </a:prstGeom>
        </p:spPr>
      </p:pic>
      <p:graphicFrame>
        <p:nvGraphicFramePr>
          <p:cNvPr id="14" name="Tableau 31">
            <a:extLst>
              <a:ext uri="{FF2B5EF4-FFF2-40B4-BE49-F238E27FC236}">
                <a16:creationId xmlns:a16="http://schemas.microsoft.com/office/drawing/2014/main" id="{C4F00063-7785-C330-285C-152B5A7CF747}"/>
              </a:ext>
            </a:extLst>
          </p:cNvPr>
          <p:cNvGraphicFramePr>
            <a:graphicFrameLocks noGrp="1"/>
          </p:cNvGraphicFramePr>
          <p:nvPr/>
        </p:nvGraphicFramePr>
        <p:xfrm>
          <a:off x="1218595" y="3269673"/>
          <a:ext cx="3251268" cy="1005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83756">
                  <a:extLst>
                    <a:ext uri="{9D8B030D-6E8A-4147-A177-3AD203B41FA5}">
                      <a16:colId xmlns:a16="http://schemas.microsoft.com/office/drawing/2014/main" val="2274043547"/>
                    </a:ext>
                  </a:extLst>
                </a:gridCol>
                <a:gridCol w="1083756">
                  <a:extLst>
                    <a:ext uri="{9D8B030D-6E8A-4147-A177-3AD203B41FA5}">
                      <a16:colId xmlns:a16="http://schemas.microsoft.com/office/drawing/2014/main" val="2185374294"/>
                    </a:ext>
                  </a:extLst>
                </a:gridCol>
                <a:gridCol w="1083756">
                  <a:extLst>
                    <a:ext uri="{9D8B030D-6E8A-4147-A177-3AD203B41FA5}">
                      <a16:colId xmlns:a16="http://schemas.microsoft.com/office/drawing/2014/main" val="1858682596"/>
                    </a:ext>
                  </a:extLst>
                </a:gridCol>
              </a:tblGrid>
              <a:tr h="196622">
                <a:tc>
                  <a:txBody>
                    <a:bodyPr/>
                    <a:lstStyle/>
                    <a:p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 = 100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T = 1000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96496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BI IC 70%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2,04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808729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Quantile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2,43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419226"/>
                  </a:ext>
                </a:extLst>
              </a:tr>
              <a:tr h="196622">
                <a:tc>
                  <a:txBody>
                    <a:bodyPr/>
                    <a:lstStyle/>
                    <a:p>
                      <a:r>
                        <a:rPr lang="fr-FR" sz="1050" dirty="0"/>
                        <a:t>BS IC 70%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1,56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2,82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7053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9B226EB-A1CE-3716-3270-E99C16781F32}"/>
              </a:ext>
            </a:extLst>
          </p:cNvPr>
          <p:cNvSpPr/>
          <p:nvPr/>
        </p:nvSpPr>
        <p:spPr>
          <a:xfrm>
            <a:off x="5970710" y="89382"/>
            <a:ext cx="3054740" cy="4674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 descr="Une image contenant texte, ligne, diagramme, capture d’écran&#10;&#10;Description générée automatiquement">
            <a:extLst>
              <a:ext uri="{FF2B5EF4-FFF2-40B4-BE49-F238E27FC236}">
                <a16:creationId xmlns:a16="http://schemas.microsoft.com/office/drawing/2014/main" id="{115AAF2E-47D1-7E73-7E0A-5053707D4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55" y="877405"/>
            <a:ext cx="3590995" cy="29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7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143BA-ECF3-A5D2-7B3C-925337F9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&amp; discussions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FF86EF-CEBC-1B27-DBB2-F5EB3476A9E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 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F9655E-E3EC-DEB7-D05B-31AF25A0D6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674A794-64AC-DEE8-EC83-D99A88676329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fr-FR" dirty="0"/>
              <a:t>Les travaux de collecte de données historiques nous permettent d’utiliser une grande quantité de données additionnelles aux données systématiques des marégraphes</a:t>
            </a:r>
          </a:p>
          <a:p>
            <a:r>
              <a:rPr lang="fr-FR" dirty="0"/>
              <a:t>La BDD TSH ainsi que les fiches tempêtes finalisées sont mises à disposition du grand public</a:t>
            </a:r>
          </a:p>
          <a:p>
            <a:r>
              <a:rPr lang="fr-FR" dirty="0"/>
              <a:t>Travaux de collecte de nouvelles données historiques </a:t>
            </a:r>
          </a:p>
          <a:p>
            <a:pPr marL="135719" lvl="1" indent="0">
              <a:buNone/>
            </a:pPr>
            <a:r>
              <a:rPr lang="fr-FR" b="1" dirty="0">
                <a:solidFill>
                  <a:srgbClr val="7D9ED5"/>
                </a:solidFill>
              </a:rPr>
              <a:t>Stage prévu en 2024 visant à la collecte de nouvelles données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A847374-3F10-56D2-541E-A98A4BD2EF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Collecte de données historiques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CCFC5DA1-3CBF-27F9-D012-A99C39D372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7051" y="3236884"/>
            <a:ext cx="337811" cy="211250"/>
            <a:chOff x="778" y="1069"/>
            <a:chExt cx="718" cy="449"/>
          </a:xfrm>
          <a:solidFill>
            <a:schemeClr val="accent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25154B-6AE5-1142-3F3D-9F78D87F5A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CAA8BF6-B383-0173-F159-42A381A02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1371020-F938-D51D-E8B4-1E580806C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827E94A-B7FF-D332-0258-DBF17C9DA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B0DF2D7-F8E2-FFCE-D74A-D4BD3312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C427340-3A18-2BB1-700B-F36C630BE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608DA63-0E59-358C-0786-0C7CCD014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EC2D2404-76EA-F4F1-C7D7-5777D5DDD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F82E5BD-35B9-8224-9AC0-8E7363D5F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42E46FC-0920-FF6E-84BB-E8762A6AD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8F702013-8677-B4E6-2D6C-2E2A75E74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62074A7-F133-38F5-02FD-6E3B53EA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C9AC47-620C-5ABB-28F8-6E0205A92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266091A-BF7C-7328-F90E-D03674A1F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745A7F0-A93E-2EE9-80A0-0098934BE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93A1440-03F5-4308-3AA2-B1436F854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7D1F043B-CCE7-A2DD-0B42-BD8236152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B7E95AF-05D4-612C-B19F-0D6443FE9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FC8BA5BD-2DCE-3235-3B64-6EF7F05BE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EF86CAD4-30D5-4762-3D88-97FCE4C18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FE03A3B-6B15-8586-7D61-CB528B1C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068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AA7666-9EC5-77B8-5038-F5CED718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&amp; discussions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FF07AB51-D806-654A-4E9F-7F0417D48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/>
          <a:stretch/>
        </p:blipFill>
        <p:spPr bwMode="auto">
          <a:xfrm>
            <a:off x="6498589" y="1385766"/>
            <a:ext cx="2645411" cy="25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945DD6-ED20-EB72-B2F3-F08CC494090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E1891B-AA37-DCB8-1E21-C7C6FB68B7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F97BA0E-C1D5-34D7-497F-B7F1F0BA19B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98597" y="1118352"/>
            <a:ext cx="7749778" cy="2700338"/>
          </a:xfrm>
        </p:spPr>
        <p:txBody>
          <a:bodyPr/>
          <a:lstStyle/>
          <a:p>
            <a:r>
              <a:rPr lang="fr-FR" dirty="0"/>
              <a:t>L’intégration de données historiques et régionales permet d’améliorer significativement</a:t>
            </a:r>
            <a:br>
              <a:rPr lang="fr-FR" dirty="0"/>
            </a:br>
            <a:r>
              <a:rPr lang="fr-FR" dirty="0"/>
              <a:t>la qualité ajustements statistiques pour estimer les fortes périodes de retour mais </a:t>
            </a:r>
            <a:br>
              <a:rPr lang="fr-FR" dirty="0"/>
            </a:br>
            <a:r>
              <a:rPr lang="fr-FR" dirty="0"/>
              <a:t>il reste des approximations du fait de choix dans les méthodes statistiques</a:t>
            </a:r>
          </a:p>
          <a:p>
            <a:r>
              <a:rPr lang="fr-FR" dirty="0"/>
              <a:t>Les méthodes présentées correspondent à celles utilisées à l’IRSN</a:t>
            </a:r>
            <a:br>
              <a:rPr lang="fr-FR" dirty="0"/>
            </a:br>
            <a:r>
              <a:rPr lang="fr-FR" dirty="0"/>
              <a:t> mais peuvent différer entre les différents organismes, laboratoires, etc.</a:t>
            </a:r>
          </a:p>
          <a:p>
            <a:pPr lvl="1"/>
            <a:r>
              <a:rPr lang="fr-FR" sz="1200" b="1" dirty="0">
                <a:solidFill>
                  <a:srgbClr val="7D9ED5"/>
                </a:solidFill>
              </a:rPr>
              <a:t>Rédaction au sein du GT d’un volet pédagogique pour la prise en compte </a:t>
            </a:r>
            <a:br>
              <a:rPr lang="fr-FR" sz="1200" b="1" dirty="0">
                <a:solidFill>
                  <a:srgbClr val="7D9ED5"/>
                </a:solidFill>
              </a:rPr>
            </a:br>
            <a:r>
              <a:rPr lang="fr-FR" sz="1200" b="1" dirty="0">
                <a:solidFill>
                  <a:srgbClr val="7D9ED5"/>
                </a:solidFill>
              </a:rPr>
              <a:t>des données historiques</a:t>
            </a:r>
            <a:r>
              <a:rPr lang="fr-FR" sz="1200" dirty="0">
                <a:solidFill>
                  <a:srgbClr val="7D9ED5"/>
                </a:solidFill>
              </a:rPr>
              <a:t> dans le rapport Niveaux Extrêmes 2023 </a:t>
            </a:r>
            <a:r>
              <a:rPr lang="fr-FR" sz="1200" dirty="0" err="1">
                <a:solidFill>
                  <a:srgbClr val="7D9ED5"/>
                </a:solidFill>
              </a:rPr>
              <a:t>Shom</a:t>
            </a:r>
            <a:r>
              <a:rPr lang="fr-FR" sz="1200" dirty="0">
                <a:solidFill>
                  <a:srgbClr val="7D9ED5"/>
                </a:solidFill>
              </a:rPr>
              <a:t>-CEREMA</a:t>
            </a:r>
          </a:p>
          <a:p>
            <a:pPr lvl="1"/>
            <a:r>
              <a:rPr lang="fr-FR" sz="1200" b="1" dirty="0">
                <a:solidFill>
                  <a:srgbClr val="7D9ED5"/>
                </a:solidFill>
              </a:rPr>
              <a:t>Benchmark au sein du GT TSH</a:t>
            </a:r>
            <a:r>
              <a:rPr lang="fr-FR" sz="1200" dirty="0">
                <a:solidFill>
                  <a:srgbClr val="7D9ED5"/>
                </a:solidFill>
              </a:rPr>
              <a:t> afin de comparer les différentes méthodes identifiées</a:t>
            </a:r>
          </a:p>
          <a:p>
            <a:r>
              <a:rPr lang="fr-FR" dirty="0"/>
              <a:t>Travaux de thèse de Laurie Saint-Criq (2020-2022)</a:t>
            </a:r>
          </a:p>
          <a:p>
            <a:pPr lvl="1"/>
            <a:r>
              <a:rPr lang="fr-FR" sz="1200" b="1" dirty="0">
                <a:solidFill>
                  <a:srgbClr val="7D9ED5"/>
                </a:solidFill>
              </a:rPr>
              <a:t>1</a:t>
            </a:r>
            <a:r>
              <a:rPr lang="fr-FR" sz="1200" b="1" baseline="30000" dirty="0">
                <a:solidFill>
                  <a:srgbClr val="7D9ED5"/>
                </a:solidFill>
              </a:rPr>
              <a:t>er</a:t>
            </a:r>
            <a:r>
              <a:rPr lang="fr-FR" sz="1200" b="1" dirty="0">
                <a:solidFill>
                  <a:srgbClr val="7D9ED5"/>
                </a:solidFill>
              </a:rPr>
              <a:t> volet : </a:t>
            </a:r>
            <a:r>
              <a:rPr lang="fr-FR" sz="1200" dirty="0">
                <a:solidFill>
                  <a:srgbClr val="7D9ED5"/>
                </a:solidFill>
              </a:rPr>
              <a:t>Les données de surcotes systématiques</a:t>
            </a:r>
            <a:br>
              <a:rPr lang="fr-FR" sz="1200" dirty="0">
                <a:solidFill>
                  <a:srgbClr val="7D9ED5"/>
                </a:solidFill>
              </a:rPr>
            </a:br>
            <a:r>
              <a:rPr lang="fr-FR" sz="1200" dirty="0">
                <a:solidFill>
                  <a:srgbClr val="7D9ED5"/>
                </a:solidFill>
              </a:rPr>
              <a:t> sont combinées aux données de niveaux marins</a:t>
            </a:r>
            <a:br>
              <a:rPr lang="fr-FR" sz="1200" dirty="0">
                <a:solidFill>
                  <a:srgbClr val="7D9ED5"/>
                </a:solidFill>
              </a:rPr>
            </a:br>
            <a:r>
              <a:rPr lang="fr-FR" sz="1200" dirty="0">
                <a:solidFill>
                  <a:srgbClr val="7D9ED5"/>
                </a:solidFill>
              </a:rPr>
              <a:t> historiques pour assurer une meilleure </a:t>
            </a:r>
            <a:br>
              <a:rPr lang="fr-FR" sz="1200" dirty="0">
                <a:solidFill>
                  <a:srgbClr val="7D9ED5"/>
                </a:solidFill>
              </a:rPr>
            </a:br>
            <a:r>
              <a:rPr lang="fr-FR" sz="1200" dirty="0">
                <a:solidFill>
                  <a:srgbClr val="7D9ED5"/>
                </a:solidFill>
              </a:rPr>
              <a:t>exhaustivité des niveaux extrêmes</a:t>
            </a:r>
          </a:p>
          <a:p>
            <a:pPr lvl="1"/>
            <a:r>
              <a:rPr lang="fr-FR" sz="1200" b="1" dirty="0">
                <a:solidFill>
                  <a:srgbClr val="7D9ED5"/>
                </a:solidFill>
              </a:rPr>
              <a:t>2</a:t>
            </a:r>
            <a:r>
              <a:rPr lang="fr-FR" sz="1200" b="1" baseline="30000" dirty="0">
                <a:solidFill>
                  <a:srgbClr val="7D9ED5"/>
                </a:solidFill>
              </a:rPr>
              <a:t>e</a:t>
            </a:r>
            <a:r>
              <a:rPr lang="fr-FR" sz="1200" b="1" dirty="0">
                <a:solidFill>
                  <a:srgbClr val="7D9ED5"/>
                </a:solidFill>
              </a:rPr>
              <a:t> volet : </a:t>
            </a:r>
            <a:r>
              <a:rPr lang="fr-FR" sz="1200" dirty="0">
                <a:solidFill>
                  <a:srgbClr val="7D9ED5"/>
                </a:solidFill>
              </a:rPr>
              <a:t>application de méthodes régionales </a:t>
            </a:r>
            <a:br>
              <a:rPr lang="fr-FR" sz="1200" dirty="0">
                <a:solidFill>
                  <a:srgbClr val="7D9ED5"/>
                </a:solidFill>
              </a:rPr>
            </a:br>
            <a:r>
              <a:rPr lang="fr-FR" sz="1200" dirty="0">
                <a:solidFill>
                  <a:srgbClr val="7D9ED5"/>
                </a:solidFill>
              </a:rPr>
              <a:t>combinées aux données historiques</a:t>
            </a:r>
          </a:p>
          <a:p>
            <a:pPr marL="135719" lvl="1" indent="0">
              <a:buNone/>
            </a:pPr>
            <a:r>
              <a:rPr lang="fr-FR" sz="1200" dirty="0"/>
              <a:t>Manuscrit de thèse disponible à partir de 2024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8E77BE7-5165-B577-A5E2-CFD7544983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8992" y="801031"/>
            <a:ext cx="7749381" cy="396000"/>
          </a:xfrm>
        </p:spPr>
        <p:txBody>
          <a:bodyPr/>
          <a:lstStyle/>
          <a:p>
            <a:r>
              <a:rPr lang="fr-FR" dirty="0"/>
              <a:t>Méthodes statistiques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A1DE672-5205-FB1E-A53F-2AE5D07420C4}"/>
              </a:ext>
            </a:extLst>
          </p:cNvPr>
          <p:cNvSpPr txBox="1"/>
          <p:nvPr/>
        </p:nvSpPr>
        <p:spPr>
          <a:xfrm>
            <a:off x="4503540" y="3919142"/>
            <a:ext cx="4582995" cy="974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 : extrait de Saint </a:t>
            </a:r>
            <a:r>
              <a:rPr kumimoji="0" lang="fr-FR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Criq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 (2022). Intervalle de crédibilité (90%) des surcotes de pleine mer, calculé selon une approche bayésienne combinant les surcotes systématiques et les niveaux d’eau historiques (méthode 3 en rouge). Comparaison avec le cas où toutes les surcotes systématiques et historiques sont connues (méthode 2 en noir, « cas idéal ») et avec le cas où seules les surcotes systématiques sont connues (méthode 1 en gris).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2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sites nucléaires en France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8F4F2F7-1B1D-6B1A-43BA-370EFA551BA5}"/>
              </a:ext>
            </a:extLst>
          </p:cNvPr>
          <p:cNvSpPr txBox="1">
            <a:spLocks/>
          </p:cNvSpPr>
          <p:nvPr/>
        </p:nvSpPr>
        <p:spPr>
          <a:xfrm>
            <a:off x="260348" y="1178308"/>
            <a:ext cx="4110944" cy="443638"/>
          </a:xfrm>
          <a:prstGeom prst="rect">
            <a:avLst/>
          </a:prstGeom>
        </p:spPr>
        <p:txBody>
          <a:bodyPr/>
          <a:lstStyle>
            <a:lvl1pPr marL="132148" indent="-132148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▌"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2813">
              <a:lnSpc>
                <a:spcPct val="90000"/>
              </a:lnSpc>
              <a:spcBef>
                <a:spcPct val="20000"/>
              </a:spcBef>
              <a:buSzTx/>
            </a:pPr>
            <a:r>
              <a:rPr lang="fr-FR" b="1" kern="0" dirty="0">
                <a:cs typeface="Times New Roman" panose="02020603050405020304" pitchFamily="18" charset="0"/>
              </a:rPr>
              <a:t>L’IRSN dans l’organisation du contrôle de la sûreté nucléaire et de la radioprotection :</a:t>
            </a:r>
          </a:p>
          <a:p>
            <a:pPr lvl="1" defTabSz="912813">
              <a:spcBef>
                <a:spcPts val="600"/>
              </a:spcBef>
            </a:pPr>
            <a:r>
              <a:rPr lang="fr-FR" altLang="fr-FR" dirty="0"/>
              <a:t>Expert public depuis 2001 en matière de recherche et d’expertise sur les risques nucléaires et radiologiques</a:t>
            </a:r>
          </a:p>
          <a:p>
            <a:pPr lvl="1" defTabSz="912813">
              <a:spcBef>
                <a:spcPts val="600"/>
              </a:spcBef>
            </a:pPr>
            <a:r>
              <a:rPr lang="fr-FR" altLang="fr-FR" dirty="0"/>
              <a:t>Mission d’information du public</a:t>
            </a:r>
          </a:p>
          <a:p>
            <a:pPr lvl="1" defTabSz="912813">
              <a:spcBef>
                <a:spcPts val="600"/>
              </a:spcBef>
            </a:pPr>
            <a:r>
              <a:rPr lang="fr-FR" altLang="fr-FR" dirty="0"/>
              <a:t>Sûreté nucléaire : évaluation des niveaux d’aléas retenus pour la protection des installations</a:t>
            </a:r>
          </a:p>
          <a:p>
            <a:pPr lvl="1" defTabSz="912813">
              <a:spcBef>
                <a:spcPts val="600"/>
              </a:spcBef>
            </a:pPr>
            <a:r>
              <a:rPr lang="fr-FR" altLang="fr-FR" dirty="0"/>
              <a:t>Participation à l’amélioration de la connaissance sur les aléas extrêmes à l’échelle nationale</a:t>
            </a:r>
          </a:p>
          <a:p>
            <a:pPr marL="135719" lvl="1" indent="0" defTabSz="912813">
              <a:spcBef>
                <a:spcPts val="600"/>
              </a:spcBef>
              <a:buNone/>
            </a:pPr>
            <a:endParaRPr lang="fr-FR" altLang="fr-FR" dirty="0"/>
          </a:p>
          <a:p>
            <a:pPr marL="0" lvl="3" indent="0" algn="ctr" eaLnBrk="0" hangingPunct="0">
              <a:buNone/>
              <a:defRPr/>
            </a:pPr>
            <a:r>
              <a:rPr kumimoji="0" lang="fr-F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793C9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</a:t>
            </a:r>
            <a:r>
              <a:rPr kumimoji="0" lang="fr-F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fr-FR" kern="0" dirty="0">
                <a:solidFill>
                  <a:srgbClr val="5793C9"/>
                </a:solidFill>
                <a:latin typeface="+mn-lt"/>
              </a:rPr>
              <a:t>L’évaluation d’aléas naturels extrêmes au cœur des missions de l’IRSN</a:t>
            </a:r>
            <a:endParaRPr lang="fr-FR" altLang="fr-FR" kern="0" dirty="0">
              <a:solidFill>
                <a:srgbClr val="5793C9"/>
              </a:solidFill>
              <a:latin typeface="+mn-lt"/>
            </a:endParaRPr>
          </a:p>
          <a:p>
            <a:pPr lvl="1" defTabSz="912813"/>
            <a:endParaRPr lang="fr-FR" altLang="fr-FR" sz="1200" dirty="0"/>
          </a:p>
          <a:p>
            <a:pPr lvl="1" defTabSz="912813"/>
            <a:endParaRPr lang="fr-FR" altLang="fr-FR" sz="12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2BD7E0E-89C0-A039-DA17-54FDABB9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982" y="980374"/>
            <a:ext cx="4463018" cy="3481956"/>
          </a:xfrm>
          <a:prstGeom prst="rect">
            <a:avLst/>
          </a:prstGeom>
        </p:spPr>
      </p:pic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1E28BE6D-75D9-D380-0CB4-40F27CDE781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855616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2" descr="Une image contenant extérieur, fumée, nature, futur&#10;&#10;Description générée automatiquement">
            <a:extLst>
              <a:ext uri="{FF2B5EF4-FFF2-40B4-BE49-F238E27FC236}">
                <a16:creationId xmlns:a16="http://schemas.microsoft.com/office/drawing/2014/main" id="{AA3B383D-70F8-40AF-A660-4D2C0AB22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105" r="8189" b="1361"/>
          <a:stretch/>
        </p:blipFill>
        <p:spPr>
          <a:xfrm>
            <a:off x="-1" y="-40199"/>
            <a:ext cx="9144001" cy="491620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30C6FE3-4D93-4292-B4A4-489F8E8DF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– IRSN -Novembre 2023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B0362E1-93AB-4A4F-B107-7FB69595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278"/>
            <a:ext cx="9144001" cy="1364123"/>
          </a:xfrm>
        </p:spPr>
        <p:txBody>
          <a:bodyPr/>
          <a:lstStyle/>
          <a:p>
            <a:pPr algn="ctr"/>
            <a:r>
              <a:rPr lang="fr-FR" sz="4000" dirty="0">
                <a:solidFill>
                  <a:srgbClr val="FFFFFF"/>
                </a:solidFill>
              </a:rPr>
              <a:t>Merci pour votre attention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986321-7C8A-4C4B-AE46-E8F09E405BB7}"/>
              </a:ext>
            </a:extLst>
          </p:cNvPr>
          <p:cNvSpPr txBox="1"/>
          <p:nvPr/>
        </p:nvSpPr>
        <p:spPr>
          <a:xfrm>
            <a:off x="86798" y="1315323"/>
            <a:ext cx="745700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Pour accéder à la base de données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bddtsh.irsn.fr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Une question, un retour : </a:t>
            </a:r>
            <a:b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contact.bddtsh@irsn.fr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Plus d’infos sur le GT TSH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refmar.shom.fr/evenements_remarquables/gt_tsh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Image 3" descr="Une image contenant motif, carré, Symétrie, art&#10;&#10;Description générée automatiquement">
            <a:extLst>
              <a:ext uri="{FF2B5EF4-FFF2-40B4-BE49-F238E27FC236}">
                <a16:creationId xmlns:a16="http://schemas.microsoft.com/office/drawing/2014/main" id="{FD0435B3-1324-EB57-C7CC-B6E3E2727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56" y="1021783"/>
            <a:ext cx="2880146" cy="288014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43E7E1-A155-2BAA-B58E-9C144A29DC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CC249-5D5B-4515-B0B4-8C29B88314F6}" type="slidenum">
              <a:rPr kumimoji="0" lang="fr-FR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0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8970EF7B-91E1-2E44-EC74-E3851D54F2D6}"/>
              </a:ext>
            </a:extLst>
          </p:cNvPr>
          <p:cNvGrpSpPr/>
          <p:nvPr/>
        </p:nvGrpSpPr>
        <p:grpSpPr>
          <a:xfrm>
            <a:off x="1005554" y="1675390"/>
            <a:ext cx="2353018" cy="3005521"/>
            <a:chOff x="469900" y="1268413"/>
            <a:chExt cx="3482975" cy="4751387"/>
          </a:xfrm>
        </p:grpSpPr>
        <p:pic>
          <p:nvPicPr>
            <p:cNvPr id="132" name="Picture 2" descr="Image2">
              <a:extLst>
                <a:ext uri="{FF2B5EF4-FFF2-40B4-BE49-F238E27FC236}">
                  <a16:creationId xmlns:a16="http://schemas.microsoft.com/office/drawing/2014/main" id="{DE79E446-C36A-D435-85C9-35706DED6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1268413"/>
              <a:ext cx="3482975" cy="475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Oval 5">
              <a:extLst>
                <a:ext uri="{FF2B5EF4-FFF2-40B4-BE49-F238E27FC236}">
                  <a16:creationId xmlns:a16="http://schemas.microsoft.com/office/drawing/2014/main" id="{612CA9D7-C225-9714-1D80-33854E942D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804197" y="3579697"/>
              <a:ext cx="539504" cy="487335"/>
            </a:xfrm>
            <a:prstGeom prst="ellips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defPPr>
                <a:defRPr lang="en-GB"/>
              </a:defPPr>
              <a:lvl1pPr algn="l" defTabSz="449263" rtl="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457200" algn="l" defTabSz="449263" rtl="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914400" algn="l" defTabSz="449263" rtl="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371600" algn="l" defTabSz="449263" rtl="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1828800" algn="l" defTabSz="449263" rtl="0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endParaRPr lang="fr-FR">
                <a:latin typeface="Arial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Evolution de la prise en compte du risque d’inondation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90F97-7D7B-EF6E-794F-42ED00F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98" y="821665"/>
            <a:ext cx="4708299" cy="2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REX Blayais</a:t>
            </a:r>
          </a:p>
          <a:p>
            <a:pPr marL="541337" marR="0" lvl="2" indent="-1714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Centrale du Blayais : site dans l’estuaire de la Gironde, à influence maritime</a:t>
            </a:r>
          </a:p>
          <a:p>
            <a:pPr marL="536575" marR="0" lvl="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90000"/>
              <a:buFontTx/>
              <a:buChar char="•"/>
              <a:tabLst/>
              <a:defRPr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132148" lvl="1" indent="-132148" defTabSz="912813" eaLnBrk="1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07" name="Group 8">
            <a:extLst>
              <a:ext uri="{FF2B5EF4-FFF2-40B4-BE49-F238E27FC236}">
                <a16:creationId xmlns:a16="http://schemas.microsoft.com/office/drawing/2014/main" id="{180EA9A1-BC1B-6A02-DEBE-2F14EBE35869}"/>
              </a:ext>
            </a:extLst>
          </p:cNvPr>
          <p:cNvGrpSpPr>
            <a:grpSpLocks/>
          </p:cNvGrpSpPr>
          <p:nvPr/>
        </p:nvGrpSpPr>
        <p:grpSpPr bwMode="auto">
          <a:xfrm>
            <a:off x="418251" y="3705308"/>
            <a:ext cx="1116351" cy="1100168"/>
            <a:chOff x="88" y="2904"/>
            <a:chExt cx="1177" cy="1157"/>
          </a:xfrm>
        </p:grpSpPr>
        <p:sp>
          <p:nvSpPr>
            <p:cNvPr id="108" name="AutoShape 9">
              <a:extLst>
                <a:ext uri="{FF2B5EF4-FFF2-40B4-BE49-F238E27FC236}">
                  <a16:creationId xmlns:a16="http://schemas.microsoft.com/office/drawing/2014/main" id="{FC7347D6-8A7A-6D43-0162-23A813E2FF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1" y="2932"/>
              <a:ext cx="998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B027B577-CB44-B65B-E201-D6259A2C7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" y="2907"/>
              <a:ext cx="1167" cy="1143"/>
            </a:xfrm>
            <a:custGeom>
              <a:avLst/>
              <a:gdLst>
                <a:gd name="T0" fmla="*/ 37 w 2334"/>
                <a:gd name="T1" fmla="*/ 35 h 2287"/>
                <a:gd name="T2" fmla="*/ 0 w 2334"/>
                <a:gd name="T3" fmla="*/ 35 h 2287"/>
                <a:gd name="T4" fmla="*/ 1 w 2334"/>
                <a:gd name="T5" fmla="*/ 0 h 2287"/>
                <a:gd name="T6" fmla="*/ 37 w 2334"/>
                <a:gd name="T7" fmla="*/ 0 h 2287"/>
                <a:gd name="T8" fmla="*/ 37 w 2334"/>
                <a:gd name="T9" fmla="*/ 35 h 2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4" h="2287">
                  <a:moveTo>
                    <a:pt x="2334" y="2278"/>
                  </a:moveTo>
                  <a:lnTo>
                    <a:pt x="0" y="2287"/>
                  </a:lnTo>
                  <a:lnTo>
                    <a:pt x="5" y="0"/>
                  </a:lnTo>
                  <a:lnTo>
                    <a:pt x="2325" y="0"/>
                  </a:lnTo>
                  <a:lnTo>
                    <a:pt x="2334" y="2278"/>
                  </a:lnTo>
                  <a:close/>
                </a:path>
              </a:pathLst>
            </a:custGeom>
            <a:solidFill>
              <a:srgbClr val="38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274528D-F0AB-D338-B36D-A3A888BE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" y="2904"/>
              <a:ext cx="1177" cy="1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172F9C5D-3093-4B24-9D83-23C74B9C7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2916"/>
              <a:ext cx="441" cy="132"/>
            </a:xfrm>
            <a:custGeom>
              <a:avLst/>
              <a:gdLst>
                <a:gd name="T0" fmla="*/ 13 w 882"/>
                <a:gd name="T1" fmla="*/ 0 h 265"/>
                <a:gd name="T2" fmla="*/ 13 w 882"/>
                <a:gd name="T3" fmla="*/ 0 h 265"/>
                <a:gd name="T4" fmla="*/ 14 w 882"/>
                <a:gd name="T5" fmla="*/ 0 h 265"/>
                <a:gd name="T6" fmla="*/ 14 w 882"/>
                <a:gd name="T7" fmla="*/ 0 h 265"/>
                <a:gd name="T8" fmla="*/ 14 w 882"/>
                <a:gd name="T9" fmla="*/ 1 h 265"/>
                <a:gd name="T10" fmla="*/ 14 w 882"/>
                <a:gd name="T11" fmla="*/ 1 h 265"/>
                <a:gd name="T12" fmla="*/ 14 w 882"/>
                <a:gd name="T13" fmla="*/ 1 h 265"/>
                <a:gd name="T14" fmla="*/ 13 w 882"/>
                <a:gd name="T15" fmla="*/ 2 h 265"/>
                <a:gd name="T16" fmla="*/ 13 w 882"/>
                <a:gd name="T17" fmla="*/ 2 h 265"/>
                <a:gd name="T18" fmla="*/ 12 w 882"/>
                <a:gd name="T19" fmla="*/ 2 h 265"/>
                <a:gd name="T20" fmla="*/ 12 w 882"/>
                <a:gd name="T21" fmla="*/ 2 h 265"/>
                <a:gd name="T22" fmla="*/ 11 w 882"/>
                <a:gd name="T23" fmla="*/ 2 h 265"/>
                <a:gd name="T24" fmla="*/ 11 w 882"/>
                <a:gd name="T25" fmla="*/ 2 h 265"/>
                <a:gd name="T26" fmla="*/ 11 w 882"/>
                <a:gd name="T27" fmla="*/ 2 h 265"/>
                <a:gd name="T28" fmla="*/ 10 w 882"/>
                <a:gd name="T29" fmla="*/ 1 h 265"/>
                <a:gd name="T30" fmla="*/ 9 w 882"/>
                <a:gd name="T31" fmla="*/ 2 h 265"/>
                <a:gd name="T32" fmla="*/ 9 w 882"/>
                <a:gd name="T33" fmla="*/ 2 h 265"/>
                <a:gd name="T34" fmla="*/ 9 w 882"/>
                <a:gd name="T35" fmla="*/ 2 h 265"/>
                <a:gd name="T36" fmla="*/ 9 w 882"/>
                <a:gd name="T37" fmla="*/ 2 h 265"/>
                <a:gd name="T38" fmla="*/ 7 w 882"/>
                <a:gd name="T39" fmla="*/ 2 h 265"/>
                <a:gd name="T40" fmla="*/ 7 w 882"/>
                <a:gd name="T41" fmla="*/ 2 h 265"/>
                <a:gd name="T42" fmla="*/ 6 w 882"/>
                <a:gd name="T43" fmla="*/ 2 h 265"/>
                <a:gd name="T44" fmla="*/ 4 w 882"/>
                <a:gd name="T45" fmla="*/ 3 h 265"/>
                <a:gd name="T46" fmla="*/ 4 w 882"/>
                <a:gd name="T47" fmla="*/ 3 h 265"/>
                <a:gd name="T48" fmla="*/ 3 w 882"/>
                <a:gd name="T49" fmla="*/ 3 h 265"/>
                <a:gd name="T50" fmla="*/ 3 w 882"/>
                <a:gd name="T51" fmla="*/ 3 h 265"/>
                <a:gd name="T52" fmla="*/ 3 w 882"/>
                <a:gd name="T53" fmla="*/ 3 h 265"/>
                <a:gd name="T54" fmla="*/ 3 w 882"/>
                <a:gd name="T55" fmla="*/ 3 h 265"/>
                <a:gd name="T56" fmla="*/ 2 w 882"/>
                <a:gd name="T57" fmla="*/ 3 h 265"/>
                <a:gd name="T58" fmla="*/ 1 w 882"/>
                <a:gd name="T59" fmla="*/ 3 h 265"/>
                <a:gd name="T60" fmla="*/ 1 w 882"/>
                <a:gd name="T61" fmla="*/ 3 h 265"/>
                <a:gd name="T62" fmla="*/ 1 w 882"/>
                <a:gd name="T63" fmla="*/ 4 h 265"/>
                <a:gd name="T64" fmla="*/ 1 w 882"/>
                <a:gd name="T65" fmla="*/ 4 h 265"/>
                <a:gd name="T66" fmla="*/ 0 w 882"/>
                <a:gd name="T67" fmla="*/ 3 h 265"/>
                <a:gd name="T68" fmla="*/ 1 w 882"/>
                <a:gd name="T69" fmla="*/ 3 h 265"/>
                <a:gd name="T70" fmla="*/ 2 w 882"/>
                <a:gd name="T71" fmla="*/ 2 h 265"/>
                <a:gd name="T72" fmla="*/ 2 w 882"/>
                <a:gd name="T73" fmla="*/ 1 h 265"/>
                <a:gd name="T74" fmla="*/ 3 w 882"/>
                <a:gd name="T75" fmla="*/ 1 h 265"/>
                <a:gd name="T76" fmla="*/ 3 w 882"/>
                <a:gd name="T77" fmla="*/ 1 h 265"/>
                <a:gd name="T78" fmla="*/ 3 w 882"/>
                <a:gd name="T79" fmla="*/ 1 h 265"/>
                <a:gd name="T80" fmla="*/ 4 w 882"/>
                <a:gd name="T81" fmla="*/ 1 h 265"/>
                <a:gd name="T82" fmla="*/ 4 w 882"/>
                <a:gd name="T83" fmla="*/ 1 h 265"/>
                <a:gd name="T84" fmla="*/ 5 w 882"/>
                <a:gd name="T85" fmla="*/ 0 h 265"/>
                <a:gd name="T86" fmla="*/ 5 w 882"/>
                <a:gd name="T87" fmla="*/ 0 h 265"/>
                <a:gd name="T88" fmla="*/ 5 w 882"/>
                <a:gd name="T89" fmla="*/ 0 h 265"/>
                <a:gd name="T90" fmla="*/ 5 w 882"/>
                <a:gd name="T91" fmla="*/ 0 h 265"/>
                <a:gd name="T92" fmla="*/ 13 w 882"/>
                <a:gd name="T93" fmla="*/ 0 h 2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82" h="265">
                  <a:moveTo>
                    <a:pt x="799" y="0"/>
                  </a:moveTo>
                  <a:lnTo>
                    <a:pt x="787" y="30"/>
                  </a:lnTo>
                  <a:lnTo>
                    <a:pt x="781" y="45"/>
                  </a:lnTo>
                  <a:lnTo>
                    <a:pt x="785" y="45"/>
                  </a:lnTo>
                  <a:lnTo>
                    <a:pt x="794" y="46"/>
                  </a:lnTo>
                  <a:lnTo>
                    <a:pt x="808" y="47"/>
                  </a:lnTo>
                  <a:lnTo>
                    <a:pt x="825" y="48"/>
                  </a:lnTo>
                  <a:lnTo>
                    <a:pt x="841" y="49"/>
                  </a:lnTo>
                  <a:lnTo>
                    <a:pt x="859" y="50"/>
                  </a:lnTo>
                  <a:lnTo>
                    <a:pt x="872" y="52"/>
                  </a:lnTo>
                  <a:lnTo>
                    <a:pt x="882" y="53"/>
                  </a:lnTo>
                  <a:lnTo>
                    <a:pt x="882" y="56"/>
                  </a:lnTo>
                  <a:lnTo>
                    <a:pt x="882" y="60"/>
                  </a:lnTo>
                  <a:lnTo>
                    <a:pt x="881" y="62"/>
                  </a:lnTo>
                  <a:lnTo>
                    <a:pt x="881" y="64"/>
                  </a:lnTo>
                  <a:lnTo>
                    <a:pt x="874" y="72"/>
                  </a:lnTo>
                  <a:lnTo>
                    <a:pt x="863" y="86"/>
                  </a:lnTo>
                  <a:lnTo>
                    <a:pt x="853" y="99"/>
                  </a:lnTo>
                  <a:lnTo>
                    <a:pt x="848" y="105"/>
                  </a:lnTo>
                  <a:lnTo>
                    <a:pt x="845" y="109"/>
                  </a:lnTo>
                  <a:lnTo>
                    <a:pt x="836" y="118"/>
                  </a:lnTo>
                  <a:lnTo>
                    <a:pt x="826" y="130"/>
                  </a:lnTo>
                  <a:lnTo>
                    <a:pt x="820" y="139"/>
                  </a:lnTo>
                  <a:lnTo>
                    <a:pt x="815" y="140"/>
                  </a:lnTo>
                  <a:lnTo>
                    <a:pt x="806" y="143"/>
                  </a:lnTo>
                  <a:lnTo>
                    <a:pt x="795" y="145"/>
                  </a:lnTo>
                  <a:lnTo>
                    <a:pt x="784" y="147"/>
                  </a:lnTo>
                  <a:lnTo>
                    <a:pt x="772" y="150"/>
                  </a:lnTo>
                  <a:lnTo>
                    <a:pt x="762" y="152"/>
                  </a:lnTo>
                  <a:lnTo>
                    <a:pt x="755" y="153"/>
                  </a:lnTo>
                  <a:lnTo>
                    <a:pt x="752" y="154"/>
                  </a:lnTo>
                  <a:lnTo>
                    <a:pt x="747" y="154"/>
                  </a:lnTo>
                  <a:lnTo>
                    <a:pt x="737" y="154"/>
                  </a:lnTo>
                  <a:lnTo>
                    <a:pt x="724" y="153"/>
                  </a:lnTo>
                  <a:lnTo>
                    <a:pt x="708" y="152"/>
                  </a:lnTo>
                  <a:lnTo>
                    <a:pt x="692" y="152"/>
                  </a:lnTo>
                  <a:lnTo>
                    <a:pt x="677" y="151"/>
                  </a:lnTo>
                  <a:lnTo>
                    <a:pt x="664" y="151"/>
                  </a:lnTo>
                  <a:lnTo>
                    <a:pt x="656" y="151"/>
                  </a:lnTo>
                  <a:lnTo>
                    <a:pt x="654" y="144"/>
                  </a:lnTo>
                  <a:lnTo>
                    <a:pt x="651" y="136"/>
                  </a:lnTo>
                  <a:lnTo>
                    <a:pt x="649" y="129"/>
                  </a:lnTo>
                  <a:lnTo>
                    <a:pt x="648" y="126"/>
                  </a:lnTo>
                  <a:lnTo>
                    <a:pt x="586" y="126"/>
                  </a:lnTo>
                  <a:lnTo>
                    <a:pt x="583" y="126"/>
                  </a:lnTo>
                  <a:lnTo>
                    <a:pt x="578" y="128"/>
                  </a:lnTo>
                  <a:lnTo>
                    <a:pt x="568" y="128"/>
                  </a:lnTo>
                  <a:lnTo>
                    <a:pt x="559" y="129"/>
                  </a:lnTo>
                  <a:lnTo>
                    <a:pt x="550" y="130"/>
                  </a:lnTo>
                  <a:lnTo>
                    <a:pt x="542" y="130"/>
                  </a:lnTo>
                  <a:lnTo>
                    <a:pt x="536" y="131"/>
                  </a:lnTo>
                  <a:lnTo>
                    <a:pt x="534" y="131"/>
                  </a:lnTo>
                  <a:lnTo>
                    <a:pt x="522" y="132"/>
                  </a:lnTo>
                  <a:lnTo>
                    <a:pt x="522" y="138"/>
                  </a:lnTo>
                  <a:lnTo>
                    <a:pt x="523" y="153"/>
                  </a:lnTo>
                  <a:lnTo>
                    <a:pt x="525" y="170"/>
                  </a:lnTo>
                  <a:lnTo>
                    <a:pt x="526" y="185"/>
                  </a:lnTo>
                  <a:lnTo>
                    <a:pt x="424" y="185"/>
                  </a:lnTo>
                  <a:lnTo>
                    <a:pt x="421" y="184"/>
                  </a:lnTo>
                  <a:lnTo>
                    <a:pt x="415" y="182"/>
                  </a:lnTo>
                  <a:lnTo>
                    <a:pt x="407" y="178"/>
                  </a:lnTo>
                  <a:lnTo>
                    <a:pt x="398" y="175"/>
                  </a:lnTo>
                  <a:lnTo>
                    <a:pt x="389" y="171"/>
                  </a:lnTo>
                  <a:lnTo>
                    <a:pt x="381" y="169"/>
                  </a:lnTo>
                  <a:lnTo>
                    <a:pt x="376" y="167"/>
                  </a:lnTo>
                  <a:lnTo>
                    <a:pt x="374" y="166"/>
                  </a:lnTo>
                  <a:lnTo>
                    <a:pt x="279" y="158"/>
                  </a:lnTo>
                  <a:lnTo>
                    <a:pt x="210" y="205"/>
                  </a:lnTo>
                  <a:lnTo>
                    <a:pt x="209" y="207"/>
                  </a:lnTo>
                  <a:lnTo>
                    <a:pt x="207" y="214"/>
                  </a:lnTo>
                  <a:lnTo>
                    <a:pt x="204" y="223"/>
                  </a:lnTo>
                  <a:lnTo>
                    <a:pt x="201" y="230"/>
                  </a:lnTo>
                  <a:lnTo>
                    <a:pt x="195" y="230"/>
                  </a:lnTo>
                  <a:lnTo>
                    <a:pt x="189" y="229"/>
                  </a:lnTo>
                  <a:lnTo>
                    <a:pt x="184" y="228"/>
                  </a:lnTo>
                  <a:lnTo>
                    <a:pt x="178" y="227"/>
                  </a:lnTo>
                  <a:lnTo>
                    <a:pt x="173" y="226"/>
                  </a:lnTo>
                  <a:lnTo>
                    <a:pt x="170" y="224"/>
                  </a:lnTo>
                  <a:lnTo>
                    <a:pt x="166" y="223"/>
                  </a:lnTo>
                  <a:lnTo>
                    <a:pt x="164" y="222"/>
                  </a:lnTo>
                  <a:lnTo>
                    <a:pt x="158" y="219"/>
                  </a:lnTo>
                  <a:lnTo>
                    <a:pt x="152" y="216"/>
                  </a:lnTo>
                  <a:lnTo>
                    <a:pt x="146" y="215"/>
                  </a:lnTo>
                  <a:lnTo>
                    <a:pt x="140" y="214"/>
                  </a:lnTo>
                  <a:lnTo>
                    <a:pt x="134" y="213"/>
                  </a:lnTo>
                  <a:lnTo>
                    <a:pt x="128" y="213"/>
                  </a:lnTo>
                  <a:lnTo>
                    <a:pt x="125" y="213"/>
                  </a:lnTo>
                  <a:lnTo>
                    <a:pt x="123" y="213"/>
                  </a:lnTo>
                  <a:lnTo>
                    <a:pt x="120" y="213"/>
                  </a:lnTo>
                  <a:lnTo>
                    <a:pt x="41" y="244"/>
                  </a:lnTo>
                  <a:lnTo>
                    <a:pt x="40" y="245"/>
                  </a:lnTo>
                  <a:lnTo>
                    <a:pt x="37" y="246"/>
                  </a:lnTo>
                  <a:lnTo>
                    <a:pt x="33" y="249"/>
                  </a:lnTo>
                  <a:lnTo>
                    <a:pt x="28" y="252"/>
                  </a:lnTo>
                  <a:lnTo>
                    <a:pt x="23" y="254"/>
                  </a:lnTo>
                  <a:lnTo>
                    <a:pt x="18" y="258"/>
                  </a:lnTo>
                  <a:lnTo>
                    <a:pt x="12" y="261"/>
                  </a:lnTo>
                  <a:lnTo>
                    <a:pt x="6" y="265"/>
                  </a:lnTo>
                  <a:lnTo>
                    <a:pt x="5" y="260"/>
                  </a:lnTo>
                  <a:lnTo>
                    <a:pt x="4" y="257"/>
                  </a:lnTo>
                  <a:lnTo>
                    <a:pt x="2" y="252"/>
                  </a:lnTo>
                  <a:lnTo>
                    <a:pt x="0" y="249"/>
                  </a:lnTo>
                  <a:lnTo>
                    <a:pt x="8" y="244"/>
                  </a:lnTo>
                  <a:lnTo>
                    <a:pt x="17" y="239"/>
                  </a:lnTo>
                  <a:lnTo>
                    <a:pt x="23" y="235"/>
                  </a:lnTo>
                  <a:lnTo>
                    <a:pt x="26" y="234"/>
                  </a:lnTo>
                  <a:lnTo>
                    <a:pt x="93" y="154"/>
                  </a:lnTo>
                  <a:lnTo>
                    <a:pt x="95" y="152"/>
                  </a:lnTo>
                  <a:lnTo>
                    <a:pt x="101" y="145"/>
                  </a:lnTo>
                  <a:lnTo>
                    <a:pt x="110" y="135"/>
                  </a:lnTo>
                  <a:lnTo>
                    <a:pt x="119" y="122"/>
                  </a:lnTo>
                  <a:lnTo>
                    <a:pt x="129" y="109"/>
                  </a:lnTo>
                  <a:lnTo>
                    <a:pt x="140" y="97"/>
                  </a:lnTo>
                  <a:lnTo>
                    <a:pt x="148" y="86"/>
                  </a:lnTo>
                  <a:lnTo>
                    <a:pt x="154" y="79"/>
                  </a:lnTo>
                  <a:lnTo>
                    <a:pt x="161" y="77"/>
                  </a:lnTo>
                  <a:lnTo>
                    <a:pt x="171" y="74"/>
                  </a:lnTo>
                  <a:lnTo>
                    <a:pt x="180" y="71"/>
                  </a:lnTo>
                  <a:lnTo>
                    <a:pt x="186" y="69"/>
                  </a:lnTo>
                  <a:lnTo>
                    <a:pt x="191" y="69"/>
                  </a:lnTo>
                  <a:lnTo>
                    <a:pt x="199" y="70"/>
                  </a:lnTo>
                  <a:lnTo>
                    <a:pt x="209" y="71"/>
                  </a:lnTo>
                  <a:lnTo>
                    <a:pt x="222" y="71"/>
                  </a:lnTo>
                  <a:lnTo>
                    <a:pt x="233" y="72"/>
                  </a:lnTo>
                  <a:lnTo>
                    <a:pt x="244" y="74"/>
                  </a:lnTo>
                  <a:lnTo>
                    <a:pt x="250" y="74"/>
                  </a:lnTo>
                  <a:lnTo>
                    <a:pt x="253" y="74"/>
                  </a:lnTo>
                  <a:lnTo>
                    <a:pt x="315" y="46"/>
                  </a:lnTo>
                  <a:lnTo>
                    <a:pt x="313" y="45"/>
                  </a:lnTo>
                  <a:lnTo>
                    <a:pt x="309" y="40"/>
                  </a:lnTo>
                  <a:lnTo>
                    <a:pt x="302" y="33"/>
                  </a:lnTo>
                  <a:lnTo>
                    <a:pt x="294" y="26"/>
                  </a:lnTo>
                  <a:lnTo>
                    <a:pt x="287" y="18"/>
                  </a:lnTo>
                  <a:lnTo>
                    <a:pt x="280" y="11"/>
                  </a:lnTo>
                  <a:lnTo>
                    <a:pt x="275" y="6"/>
                  </a:lnTo>
                  <a:lnTo>
                    <a:pt x="272" y="3"/>
                  </a:lnTo>
                  <a:lnTo>
                    <a:pt x="271" y="2"/>
                  </a:lnTo>
                  <a:lnTo>
                    <a:pt x="271" y="1"/>
                  </a:lnTo>
                  <a:lnTo>
                    <a:pt x="270" y="0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38C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9EE3DF4A-C0F9-C907-214A-BC0577DF1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2916"/>
              <a:ext cx="441" cy="132"/>
            </a:xfrm>
            <a:custGeom>
              <a:avLst/>
              <a:gdLst>
                <a:gd name="T0" fmla="*/ 13 w 882"/>
                <a:gd name="T1" fmla="*/ 0 h 265"/>
                <a:gd name="T2" fmla="*/ 13 w 882"/>
                <a:gd name="T3" fmla="*/ 0 h 265"/>
                <a:gd name="T4" fmla="*/ 14 w 882"/>
                <a:gd name="T5" fmla="*/ 0 h 265"/>
                <a:gd name="T6" fmla="*/ 14 w 882"/>
                <a:gd name="T7" fmla="*/ 0 h 265"/>
                <a:gd name="T8" fmla="*/ 14 w 882"/>
                <a:gd name="T9" fmla="*/ 1 h 265"/>
                <a:gd name="T10" fmla="*/ 14 w 882"/>
                <a:gd name="T11" fmla="*/ 1 h 265"/>
                <a:gd name="T12" fmla="*/ 14 w 882"/>
                <a:gd name="T13" fmla="*/ 1 h 265"/>
                <a:gd name="T14" fmla="*/ 13 w 882"/>
                <a:gd name="T15" fmla="*/ 2 h 265"/>
                <a:gd name="T16" fmla="*/ 13 w 882"/>
                <a:gd name="T17" fmla="*/ 2 h 265"/>
                <a:gd name="T18" fmla="*/ 12 w 882"/>
                <a:gd name="T19" fmla="*/ 2 h 265"/>
                <a:gd name="T20" fmla="*/ 12 w 882"/>
                <a:gd name="T21" fmla="*/ 2 h 265"/>
                <a:gd name="T22" fmla="*/ 11 w 882"/>
                <a:gd name="T23" fmla="*/ 2 h 265"/>
                <a:gd name="T24" fmla="*/ 11 w 882"/>
                <a:gd name="T25" fmla="*/ 2 h 265"/>
                <a:gd name="T26" fmla="*/ 11 w 882"/>
                <a:gd name="T27" fmla="*/ 2 h 265"/>
                <a:gd name="T28" fmla="*/ 10 w 882"/>
                <a:gd name="T29" fmla="*/ 1 h 265"/>
                <a:gd name="T30" fmla="*/ 9 w 882"/>
                <a:gd name="T31" fmla="*/ 2 h 265"/>
                <a:gd name="T32" fmla="*/ 9 w 882"/>
                <a:gd name="T33" fmla="*/ 2 h 265"/>
                <a:gd name="T34" fmla="*/ 9 w 882"/>
                <a:gd name="T35" fmla="*/ 2 h 265"/>
                <a:gd name="T36" fmla="*/ 9 w 882"/>
                <a:gd name="T37" fmla="*/ 2 h 265"/>
                <a:gd name="T38" fmla="*/ 7 w 882"/>
                <a:gd name="T39" fmla="*/ 2 h 265"/>
                <a:gd name="T40" fmla="*/ 7 w 882"/>
                <a:gd name="T41" fmla="*/ 2 h 265"/>
                <a:gd name="T42" fmla="*/ 6 w 882"/>
                <a:gd name="T43" fmla="*/ 2 h 265"/>
                <a:gd name="T44" fmla="*/ 4 w 882"/>
                <a:gd name="T45" fmla="*/ 3 h 265"/>
                <a:gd name="T46" fmla="*/ 4 w 882"/>
                <a:gd name="T47" fmla="*/ 3 h 265"/>
                <a:gd name="T48" fmla="*/ 3 w 882"/>
                <a:gd name="T49" fmla="*/ 3 h 265"/>
                <a:gd name="T50" fmla="*/ 3 w 882"/>
                <a:gd name="T51" fmla="*/ 3 h 265"/>
                <a:gd name="T52" fmla="*/ 3 w 882"/>
                <a:gd name="T53" fmla="*/ 3 h 265"/>
                <a:gd name="T54" fmla="*/ 3 w 882"/>
                <a:gd name="T55" fmla="*/ 3 h 265"/>
                <a:gd name="T56" fmla="*/ 2 w 882"/>
                <a:gd name="T57" fmla="*/ 3 h 265"/>
                <a:gd name="T58" fmla="*/ 1 w 882"/>
                <a:gd name="T59" fmla="*/ 3 h 265"/>
                <a:gd name="T60" fmla="*/ 1 w 882"/>
                <a:gd name="T61" fmla="*/ 3 h 265"/>
                <a:gd name="T62" fmla="*/ 1 w 882"/>
                <a:gd name="T63" fmla="*/ 4 h 265"/>
                <a:gd name="T64" fmla="*/ 1 w 882"/>
                <a:gd name="T65" fmla="*/ 4 h 265"/>
                <a:gd name="T66" fmla="*/ 0 w 882"/>
                <a:gd name="T67" fmla="*/ 3 h 265"/>
                <a:gd name="T68" fmla="*/ 1 w 882"/>
                <a:gd name="T69" fmla="*/ 3 h 265"/>
                <a:gd name="T70" fmla="*/ 2 w 882"/>
                <a:gd name="T71" fmla="*/ 2 h 265"/>
                <a:gd name="T72" fmla="*/ 2 w 882"/>
                <a:gd name="T73" fmla="*/ 1 h 265"/>
                <a:gd name="T74" fmla="*/ 3 w 882"/>
                <a:gd name="T75" fmla="*/ 1 h 265"/>
                <a:gd name="T76" fmla="*/ 3 w 882"/>
                <a:gd name="T77" fmla="*/ 1 h 265"/>
                <a:gd name="T78" fmla="*/ 3 w 882"/>
                <a:gd name="T79" fmla="*/ 1 h 265"/>
                <a:gd name="T80" fmla="*/ 4 w 882"/>
                <a:gd name="T81" fmla="*/ 1 h 265"/>
                <a:gd name="T82" fmla="*/ 4 w 882"/>
                <a:gd name="T83" fmla="*/ 1 h 265"/>
                <a:gd name="T84" fmla="*/ 5 w 882"/>
                <a:gd name="T85" fmla="*/ 0 h 265"/>
                <a:gd name="T86" fmla="*/ 5 w 882"/>
                <a:gd name="T87" fmla="*/ 0 h 265"/>
                <a:gd name="T88" fmla="*/ 5 w 882"/>
                <a:gd name="T89" fmla="*/ 0 h 265"/>
                <a:gd name="T90" fmla="*/ 5 w 882"/>
                <a:gd name="T91" fmla="*/ 0 h 265"/>
                <a:gd name="T92" fmla="*/ 13 w 882"/>
                <a:gd name="T93" fmla="*/ 0 h 2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82" h="265">
                  <a:moveTo>
                    <a:pt x="799" y="0"/>
                  </a:moveTo>
                  <a:lnTo>
                    <a:pt x="787" y="30"/>
                  </a:lnTo>
                  <a:lnTo>
                    <a:pt x="781" y="45"/>
                  </a:lnTo>
                  <a:lnTo>
                    <a:pt x="785" y="45"/>
                  </a:lnTo>
                  <a:lnTo>
                    <a:pt x="794" y="46"/>
                  </a:lnTo>
                  <a:lnTo>
                    <a:pt x="808" y="47"/>
                  </a:lnTo>
                  <a:lnTo>
                    <a:pt x="825" y="48"/>
                  </a:lnTo>
                  <a:lnTo>
                    <a:pt x="841" y="49"/>
                  </a:lnTo>
                  <a:lnTo>
                    <a:pt x="859" y="50"/>
                  </a:lnTo>
                  <a:lnTo>
                    <a:pt x="872" y="52"/>
                  </a:lnTo>
                  <a:lnTo>
                    <a:pt x="882" y="53"/>
                  </a:lnTo>
                  <a:lnTo>
                    <a:pt x="882" y="56"/>
                  </a:lnTo>
                  <a:lnTo>
                    <a:pt x="882" y="60"/>
                  </a:lnTo>
                  <a:lnTo>
                    <a:pt x="881" y="62"/>
                  </a:lnTo>
                  <a:lnTo>
                    <a:pt x="881" y="64"/>
                  </a:lnTo>
                  <a:lnTo>
                    <a:pt x="874" y="72"/>
                  </a:lnTo>
                  <a:lnTo>
                    <a:pt x="863" y="86"/>
                  </a:lnTo>
                  <a:lnTo>
                    <a:pt x="853" y="99"/>
                  </a:lnTo>
                  <a:lnTo>
                    <a:pt x="848" y="105"/>
                  </a:lnTo>
                  <a:lnTo>
                    <a:pt x="845" y="109"/>
                  </a:lnTo>
                  <a:lnTo>
                    <a:pt x="836" y="118"/>
                  </a:lnTo>
                  <a:lnTo>
                    <a:pt x="826" y="130"/>
                  </a:lnTo>
                  <a:lnTo>
                    <a:pt x="820" y="139"/>
                  </a:lnTo>
                  <a:lnTo>
                    <a:pt x="815" y="140"/>
                  </a:lnTo>
                  <a:lnTo>
                    <a:pt x="806" y="143"/>
                  </a:lnTo>
                  <a:lnTo>
                    <a:pt x="795" y="145"/>
                  </a:lnTo>
                  <a:lnTo>
                    <a:pt x="784" y="147"/>
                  </a:lnTo>
                  <a:lnTo>
                    <a:pt x="772" y="150"/>
                  </a:lnTo>
                  <a:lnTo>
                    <a:pt x="762" y="152"/>
                  </a:lnTo>
                  <a:lnTo>
                    <a:pt x="755" y="153"/>
                  </a:lnTo>
                  <a:lnTo>
                    <a:pt x="752" y="154"/>
                  </a:lnTo>
                  <a:lnTo>
                    <a:pt x="747" y="154"/>
                  </a:lnTo>
                  <a:lnTo>
                    <a:pt x="737" y="154"/>
                  </a:lnTo>
                  <a:lnTo>
                    <a:pt x="724" y="153"/>
                  </a:lnTo>
                  <a:lnTo>
                    <a:pt x="708" y="152"/>
                  </a:lnTo>
                  <a:lnTo>
                    <a:pt x="692" y="152"/>
                  </a:lnTo>
                  <a:lnTo>
                    <a:pt x="677" y="151"/>
                  </a:lnTo>
                  <a:lnTo>
                    <a:pt x="664" y="151"/>
                  </a:lnTo>
                  <a:lnTo>
                    <a:pt x="656" y="151"/>
                  </a:lnTo>
                  <a:lnTo>
                    <a:pt x="654" y="144"/>
                  </a:lnTo>
                  <a:lnTo>
                    <a:pt x="651" y="136"/>
                  </a:lnTo>
                  <a:lnTo>
                    <a:pt x="649" y="129"/>
                  </a:lnTo>
                  <a:lnTo>
                    <a:pt x="648" y="126"/>
                  </a:lnTo>
                  <a:lnTo>
                    <a:pt x="586" y="126"/>
                  </a:lnTo>
                  <a:lnTo>
                    <a:pt x="583" y="126"/>
                  </a:lnTo>
                  <a:lnTo>
                    <a:pt x="578" y="128"/>
                  </a:lnTo>
                  <a:lnTo>
                    <a:pt x="568" y="128"/>
                  </a:lnTo>
                  <a:lnTo>
                    <a:pt x="559" y="129"/>
                  </a:lnTo>
                  <a:lnTo>
                    <a:pt x="550" y="130"/>
                  </a:lnTo>
                  <a:lnTo>
                    <a:pt x="542" y="130"/>
                  </a:lnTo>
                  <a:lnTo>
                    <a:pt x="536" y="131"/>
                  </a:lnTo>
                  <a:lnTo>
                    <a:pt x="534" y="131"/>
                  </a:lnTo>
                  <a:lnTo>
                    <a:pt x="522" y="132"/>
                  </a:lnTo>
                  <a:lnTo>
                    <a:pt x="522" y="138"/>
                  </a:lnTo>
                  <a:lnTo>
                    <a:pt x="523" y="153"/>
                  </a:lnTo>
                  <a:lnTo>
                    <a:pt x="525" y="170"/>
                  </a:lnTo>
                  <a:lnTo>
                    <a:pt x="526" y="185"/>
                  </a:lnTo>
                  <a:lnTo>
                    <a:pt x="424" y="185"/>
                  </a:lnTo>
                  <a:lnTo>
                    <a:pt x="421" y="184"/>
                  </a:lnTo>
                  <a:lnTo>
                    <a:pt x="415" y="182"/>
                  </a:lnTo>
                  <a:lnTo>
                    <a:pt x="407" y="178"/>
                  </a:lnTo>
                  <a:lnTo>
                    <a:pt x="398" y="175"/>
                  </a:lnTo>
                  <a:lnTo>
                    <a:pt x="389" y="171"/>
                  </a:lnTo>
                  <a:lnTo>
                    <a:pt x="381" y="169"/>
                  </a:lnTo>
                  <a:lnTo>
                    <a:pt x="376" y="167"/>
                  </a:lnTo>
                  <a:lnTo>
                    <a:pt x="374" y="166"/>
                  </a:lnTo>
                  <a:lnTo>
                    <a:pt x="279" y="158"/>
                  </a:lnTo>
                  <a:lnTo>
                    <a:pt x="210" y="205"/>
                  </a:lnTo>
                  <a:lnTo>
                    <a:pt x="209" y="207"/>
                  </a:lnTo>
                  <a:lnTo>
                    <a:pt x="207" y="214"/>
                  </a:lnTo>
                  <a:lnTo>
                    <a:pt x="204" y="223"/>
                  </a:lnTo>
                  <a:lnTo>
                    <a:pt x="201" y="230"/>
                  </a:lnTo>
                  <a:lnTo>
                    <a:pt x="195" y="230"/>
                  </a:lnTo>
                  <a:lnTo>
                    <a:pt x="189" y="229"/>
                  </a:lnTo>
                  <a:lnTo>
                    <a:pt x="184" y="228"/>
                  </a:lnTo>
                  <a:lnTo>
                    <a:pt x="178" y="227"/>
                  </a:lnTo>
                  <a:lnTo>
                    <a:pt x="173" y="226"/>
                  </a:lnTo>
                  <a:lnTo>
                    <a:pt x="170" y="224"/>
                  </a:lnTo>
                  <a:lnTo>
                    <a:pt x="166" y="223"/>
                  </a:lnTo>
                  <a:lnTo>
                    <a:pt x="164" y="222"/>
                  </a:lnTo>
                  <a:lnTo>
                    <a:pt x="158" y="219"/>
                  </a:lnTo>
                  <a:lnTo>
                    <a:pt x="152" y="216"/>
                  </a:lnTo>
                  <a:lnTo>
                    <a:pt x="146" y="215"/>
                  </a:lnTo>
                  <a:lnTo>
                    <a:pt x="140" y="214"/>
                  </a:lnTo>
                  <a:lnTo>
                    <a:pt x="134" y="213"/>
                  </a:lnTo>
                  <a:lnTo>
                    <a:pt x="128" y="213"/>
                  </a:lnTo>
                  <a:lnTo>
                    <a:pt x="125" y="213"/>
                  </a:lnTo>
                  <a:lnTo>
                    <a:pt x="123" y="213"/>
                  </a:lnTo>
                  <a:lnTo>
                    <a:pt x="120" y="213"/>
                  </a:lnTo>
                  <a:lnTo>
                    <a:pt x="41" y="244"/>
                  </a:lnTo>
                  <a:lnTo>
                    <a:pt x="40" y="245"/>
                  </a:lnTo>
                  <a:lnTo>
                    <a:pt x="37" y="246"/>
                  </a:lnTo>
                  <a:lnTo>
                    <a:pt x="33" y="249"/>
                  </a:lnTo>
                  <a:lnTo>
                    <a:pt x="28" y="252"/>
                  </a:lnTo>
                  <a:lnTo>
                    <a:pt x="23" y="254"/>
                  </a:lnTo>
                  <a:lnTo>
                    <a:pt x="18" y="258"/>
                  </a:lnTo>
                  <a:lnTo>
                    <a:pt x="12" y="261"/>
                  </a:lnTo>
                  <a:lnTo>
                    <a:pt x="6" y="265"/>
                  </a:lnTo>
                  <a:lnTo>
                    <a:pt x="5" y="260"/>
                  </a:lnTo>
                  <a:lnTo>
                    <a:pt x="4" y="257"/>
                  </a:lnTo>
                  <a:lnTo>
                    <a:pt x="2" y="252"/>
                  </a:lnTo>
                  <a:lnTo>
                    <a:pt x="0" y="249"/>
                  </a:lnTo>
                  <a:lnTo>
                    <a:pt x="8" y="244"/>
                  </a:lnTo>
                  <a:lnTo>
                    <a:pt x="17" y="239"/>
                  </a:lnTo>
                  <a:lnTo>
                    <a:pt x="23" y="235"/>
                  </a:lnTo>
                  <a:lnTo>
                    <a:pt x="26" y="234"/>
                  </a:lnTo>
                  <a:lnTo>
                    <a:pt x="93" y="154"/>
                  </a:lnTo>
                  <a:lnTo>
                    <a:pt x="95" y="152"/>
                  </a:lnTo>
                  <a:lnTo>
                    <a:pt x="101" y="145"/>
                  </a:lnTo>
                  <a:lnTo>
                    <a:pt x="110" y="135"/>
                  </a:lnTo>
                  <a:lnTo>
                    <a:pt x="119" y="122"/>
                  </a:lnTo>
                  <a:lnTo>
                    <a:pt x="129" y="109"/>
                  </a:lnTo>
                  <a:lnTo>
                    <a:pt x="140" y="97"/>
                  </a:lnTo>
                  <a:lnTo>
                    <a:pt x="148" y="86"/>
                  </a:lnTo>
                  <a:lnTo>
                    <a:pt x="154" y="79"/>
                  </a:lnTo>
                  <a:lnTo>
                    <a:pt x="161" y="77"/>
                  </a:lnTo>
                  <a:lnTo>
                    <a:pt x="171" y="74"/>
                  </a:lnTo>
                  <a:lnTo>
                    <a:pt x="180" y="71"/>
                  </a:lnTo>
                  <a:lnTo>
                    <a:pt x="186" y="69"/>
                  </a:lnTo>
                  <a:lnTo>
                    <a:pt x="191" y="69"/>
                  </a:lnTo>
                  <a:lnTo>
                    <a:pt x="199" y="70"/>
                  </a:lnTo>
                  <a:lnTo>
                    <a:pt x="209" y="71"/>
                  </a:lnTo>
                  <a:lnTo>
                    <a:pt x="222" y="71"/>
                  </a:lnTo>
                  <a:lnTo>
                    <a:pt x="233" y="72"/>
                  </a:lnTo>
                  <a:lnTo>
                    <a:pt x="244" y="74"/>
                  </a:lnTo>
                  <a:lnTo>
                    <a:pt x="250" y="74"/>
                  </a:lnTo>
                  <a:lnTo>
                    <a:pt x="253" y="74"/>
                  </a:lnTo>
                  <a:lnTo>
                    <a:pt x="315" y="46"/>
                  </a:lnTo>
                  <a:lnTo>
                    <a:pt x="313" y="45"/>
                  </a:lnTo>
                  <a:lnTo>
                    <a:pt x="309" y="40"/>
                  </a:lnTo>
                  <a:lnTo>
                    <a:pt x="302" y="33"/>
                  </a:lnTo>
                  <a:lnTo>
                    <a:pt x="294" y="26"/>
                  </a:lnTo>
                  <a:lnTo>
                    <a:pt x="287" y="18"/>
                  </a:lnTo>
                  <a:lnTo>
                    <a:pt x="280" y="11"/>
                  </a:lnTo>
                  <a:lnTo>
                    <a:pt x="275" y="6"/>
                  </a:lnTo>
                  <a:lnTo>
                    <a:pt x="272" y="3"/>
                  </a:lnTo>
                  <a:lnTo>
                    <a:pt x="271" y="2"/>
                  </a:lnTo>
                  <a:lnTo>
                    <a:pt x="271" y="1"/>
                  </a:lnTo>
                  <a:lnTo>
                    <a:pt x="270" y="0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2A8CFAD7-3C17-D1A3-0841-AC1B31D17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" y="2931"/>
              <a:ext cx="357" cy="82"/>
            </a:xfrm>
            <a:custGeom>
              <a:avLst/>
              <a:gdLst>
                <a:gd name="T0" fmla="*/ 10 w 714"/>
                <a:gd name="T1" fmla="*/ 1 h 163"/>
                <a:gd name="T2" fmla="*/ 10 w 714"/>
                <a:gd name="T3" fmla="*/ 1 h 163"/>
                <a:gd name="T4" fmla="*/ 11 w 714"/>
                <a:gd name="T5" fmla="*/ 1 h 163"/>
                <a:gd name="T6" fmla="*/ 11 w 714"/>
                <a:gd name="T7" fmla="*/ 1 h 163"/>
                <a:gd name="T8" fmla="*/ 12 w 714"/>
                <a:gd name="T9" fmla="*/ 1 h 163"/>
                <a:gd name="T10" fmla="*/ 12 w 714"/>
                <a:gd name="T11" fmla="*/ 1 h 163"/>
                <a:gd name="T12" fmla="*/ 11 w 714"/>
                <a:gd name="T13" fmla="*/ 2 h 163"/>
                <a:gd name="T14" fmla="*/ 11 w 714"/>
                <a:gd name="T15" fmla="*/ 2 h 163"/>
                <a:gd name="T16" fmla="*/ 11 w 714"/>
                <a:gd name="T17" fmla="*/ 2 h 163"/>
                <a:gd name="T18" fmla="*/ 10 w 714"/>
                <a:gd name="T19" fmla="*/ 2 h 163"/>
                <a:gd name="T20" fmla="*/ 10 w 714"/>
                <a:gd name="T21" fmla="*/ 2 h 163"/>
                <a:gd name="T22" fmla="*/ 9 w 714"/>
                <a:gd name="T23" fmla="*/ 2 h 163"/>
                <a:gd name="T24" fmla="*/ 9 w 714"/>
                <a:gd name="T25" fmla="*/ 2 h 163"/>
                <a:gd name="T26" fmla="*/ 8 w 714"/>
                <a:gd name="T27" fmla="*/ 1 h 163"/>
                <a:gd name="T28" fmla="*/ 8 w 714"/>
                <a:gd name="T29" fmla="*/ 2 h 163"/>
                <a:gd name="T30" fmla="*/ 7 w 714"/>
                <a:gd name="T31" fmla="*/ 2 h 163"/>
                <a:gd name="T32" fmla="*/ 6 w 714"/>
                <a:gd name="T33" fmla="*/ 2 h 163"/>
                <a:gd name="T34" fmla="*/ 6 w 714"/>
                <a:gd name="T35" fmla="*/ 2 h 163"/>
                <a:gd name="T36" fmla="*/ 6 w 714"/>
                <a:gd name="T37" fmla="*/ 2 h 163"/>
                <a:gd name="T38" fmla="*/ 6 w 714"/>
                <a:gd name="T39" fmla="*/ 2 h 163"/>
                <a:gd name="T40" fmla="*/ 5 w 714"/>
                <a:gd name="T41" fmla="*/ 2 h 163"/>
                <a:gd name="T42" fmla="*/ 5 w 714"/>
                <a:gd name="T43" fmla="*/ 2 h 163"/>
                <a:gd name="T44" fmla="*/ 5 w 714"/>
                <a:gd name="T45" fmla="*/ 2 h 163"/>
                <a:gd name="T46" fmla="*/ 3 w 714"/>
                <a:gd name="T47" fmla="*/ 2 h 163"/>
                <a:gd name="T48" fmla="*/ 2 w 714"/>
                <a:gd name="T49" fmla="*/ 3 h 163"/>
                <a:gd name="T50" fmla="*/ 2 w 714"/>
                <a:gd name="T51" fmla="*/ 3 h 163"/>
                <a:gd name="T52" fmla="*/ 2 w 714"/>
                <a:gd name="T53" fmla="*/ 3 h 163"/>
                <a:gd name="T54" fmla="*/ 2 w 714"/>
                <a:gd name="T55" fmla="*/ 3 h 163"/>
                <a:gd name="T56" fmla="*/ 1 w 714"/>
                <a:gd name="T57" fmla="*/ 3 h 163"/>
                <a:gd name="T58" fmla="*/ 1 w 714"/>
                <a:gd name="T59" fmla="*/ 3 h 163"/>
                <a:gd name="T60" fmla="*/ 1 w 714"/>
                <a:gd name="T61" fmla="*/ 3 h 163"/>
                <a:gd name="T62" fmla="*/ 1 w 714"/>
                <a:gd name="T63" fmla="*/ 3 h 163"/>
                <a:gd name="T64" fmla="*/ 0 w 714"/>
                <a:gd name="T65" fmla="*/ 3 h 163"/>
                <a:gd name="T66" fmla="*/ 1 w 714"/>
                <a:gd name="T67" fmla="*/ 3 h 163"/>
                <a:gd name="T68" fmla="*/ 1 w 714"/>
                <a:gd name="T69" fmla="*/ 3 h 163"/>
                <a:gd name="T70" fmla="*/ 1 w 714"/>
                <a:gd name="T71" fmla="*/ 2 h 163"/>
                <a:gd name="T72" fmla="*/ 1 w 714"/>
                <a:gd name="T73" fmla="*/ 2 h 163"/>
                <a:gd name="T74" fmla="*/ 2 w 714"/>
                <a:gd name="T75" fmla="*/ 2 h 163"/>
                <a:gd name="T76" fmla="*/ 2 w 714"/>
                <a:gd name="T77" fmla="*/ 2 h 163"/>
                <a:gd name="T78" fmla="*/ 2 w 714"/>
                <a:gd name="T79" fmla="*/ 2 h 163"/>
                <a:gd name="T80" fmla="*/ 3 w 714"/>
                <a:gd name="T81" fmla="*/ 2 h 163"/>
                <a:gd name="T82" fmla="*/ 4 w 714"/>
                <a:gd name="T83" fmla="*/ 1 h 163"/>
                <a:gd name="T84" fmla="*/ 4 w 714"/>
                <a:gd name="T85" fmla="*/ 0 h 163"/>
                <a:gd name="T86" fmla="*/ 6 w 714"/>
                <a:gd name="T87" fmla="*/ 0 h 163"/>
                <a:gd name="T88" fmla="*/ 7 w 714"/>
                <a:gd name="T89" fmla="*/ 0 h 163"/>
                <a:gd name="T90" fmla="*/ 8 w 714"/>
                <a:gd name="T91" fmla="*/ 0 h 163"/>
                <a:gd name="T92" fmla="*/ 10 w 714"/>
                <a:gd name="T93" fmla="*/ 0 h 163"/>
                <a:gd name="T94" fmla="*/ 11 w 714"/>
                <a:gd name="T95" fmla="*/ 0 h 16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14" h="163">
                  <a:moveTo>
                    <a:pt x="641" y="0"/>
                  </a:moveTo>
                  <a:lnTo>
                    <a:pt x="638" y="7"/>
                  </a:lnTo>
                  <a:lnTo>
                    <a:pt x="633" y="22"/>
                  </a:lnTo>
                  <a:lnTo>
                    <a:pt x="627" y="36"/>
                  </a:lnTo>
                  <a:lnTo>
                    <a:pt x="625" y="43"/>
                  </a:lnTo>
                  <a:lnTo>
                    <a:pt x="627" y="43"/>
                  </a:lnTo>
                  <a:lnTo>
                    <a:pt x="635" y="44"/>
                  </a:lnTo>
                  <a:lnTo>
                    <a:pt x="646" y="44"/>
                  </a:lnTo>
                  <a:lnTo>
                    <a:pt x="660" y="45"/>
                  </a:lnTo>
                  <a:lnTo>
                    <a:pt x="675" y="46"/>
                  </a:lnTo>
                  <a:lnTo>
                    <a:pt x="690" y="47"/>
                  </a:lnTo>
                  <a:lnTo>
                    <a:pt x="704" y="48"/>
                  </a:lnTo>
                  <a:lnTo>
                    <a:pt x="714" y="49"/>
                  </a:lnTo>
                  <a:lnTo>
                    <a:pt x="713" y="49"/>
                  </a:lnTo>
                  <a:lnTo>
                    <a:pt x="712" y="51"/>
                  </a:lnTo>
                  <a:lnTo>
                    <a:pt x="711" y="53"/>
                  </a:lnTo>
                  <a:lnTo>
                    <a:pt x="709" y="55"/>
                  </a:lnTo>
                  <a:lnTo>
                    <a:pt x="704" y="62"/>
                  </a:lnTo>
                  <a:lnTo>
                    <a:pt x="696" y="71"/>
                  </a:lnTo>
                  <a:lnTo>
                    <a:pt x="689" y="79"/>
                  </a:lnTo>
                  <a:lnTo>
                    <a:pt x="683" y="81"/>
                  </a:lnTo>
                  <a:lnTo>
                    <a:pt x="675" y="83"/>
                  </a:lnTo>
                  <a:lnTo>
                    <a:pt x="667" y="84"/>
                  </a:lnTo>
                  <a:lnTo>
                    <a:pt x="659" y="86"/>
                  </a:lnTo>
                  <a:lnTo>
                    <a:pt x="652" y="87"/>
                  </a:lnTo>
                  <a:lnTo>
                    <a:pt x="645" y="89"/>
                  </a:lnTo>
                  <a:lnTo>
                    <a:pt x="640" y="90"/>
                  </a:lnTo>
                  <a:lnTo>
                    <a:pt x="636" y="91"/>
                  </a:lnTo>
                  <a:lnTo>
                    <a:pt x="633" y="91"/>
                  </a:lnTo>
                  <a:lnTo>
                    <a:pt x="626" y="91"/>
                  </a:lnTo>
                  <a:lnTo>
                    <a:pt x="616" y="90"/>
                  </a:lnTo>
                  <a:lnTo>
                    <a:pt x="607" y="90"/>
                  </a:lnTo>
                  <a:lnTo>
                    <a:pt x="596" y="90"/>
                  </a:lnTo>
                  <a:lnTo>
                    <a:pt x="585" y="89"/>
                  </a:lnTo>
                  <a:lnTo>
                    <a:pt x="575" y="89"/>
                  </a:lnTo>
                  <a:lnTo>
                    <a:pt x="567" y="89"/>
                  </a:lnTo>
                  <a:lnTo>
                    <a:pt x="566" y="84"/>
                  </a:lnTo>
                  <a:lnTo>
                    <a:pt x="564" y="76"/>
                  </a:lnTo>
                  <a:lnTo>
                    <a:pt x="560" y="68"/>
                  </a:lnTo>
                  <a:lnTo>
                    <a:pt x="559" y="64"/>
                  </a:lnTo>
                  <a:lnTo>
                    <a:pt x="474" y="64"/>
                  </a:lnTo>
                  <a:lnTo>
                    <a:pt x="470" y="64"/>
                  </a:lnTo>
                  <a:lnTo>
                    <a:pt x="464" y="64"/>
                  </a:lnTo>
                  <a:lnTo>
                    <a:pt x="455" y="66"/>
                  </a:lnTo>
                  <a:lnTo>
                    <a:pt x="446" y="66"/>
                  </a:lnTo>
                  <a:lnTo>
                    <a:pt x="436" y="67"/>
                  </a:lnTo>
                  <a:lnTo>
                    <a:pt x="428" y="68"/>
                  </a:lnTo>
                  <a:lnTo>
                    <a:pt x="422" y="68"/>
                  </a:lnTo>
                  <a:lnTo>
                    <a:pt x="420" y="68"/>
                  </a:lnTo>
                  <a:lnTo>
                    <a:pt x="376" y="71"/>
                  </a:lnTo>
                  <a:lnTo>
                    <a:pt x="376" y="78"/>
                  </a:lnTo>
                  <a:lnTo>
                    <a:pt x="377" y="93"/>
                  </a:lnTo>
                  <a:lnTo>
                    <a:pt x="378" y="110"/>
                  </a:lnTo>
                  <a:lnTo>
                    <a:pt x="379" y="122"/>
                  </a:lnTo>
                  <a:lnTo>
                    <a:pt x="369" y="122"/>
                  </a:lnTo>
                  <a:lnTo>
                    <a:pt x="358" y="122"/>
                  </a:lnTo>
                  <a:lnTo>
                    <a:pt x="349" y="122"/>
                  </a:lnTo>
                  <a:lnTo>
                    <a:pt x="341" y="122"/>
                  </a:lnTo>
                  <a:lnTo>
                    <a:pt x="333" y="122"/>
                  </a:lnTo>
                  <a:lnTo>
                    <a:pt x="326" y="122"/>
                  </a:lnTo>
                  <a:lnTo>
                    <a:pt x="322" y="122"/>
                  </a:lnTo>
                  <a:lnTo>
                    <a:pt x="318" y="122"/>
                  </a:lnTo>
                  <a:lnTo>
                    <a:pt x="314" y="120"/>
                  </a:lnTo>
                  <a:lnTo>
                    <a:pt x="307" y="117"/>
                  </a:lnTo>
                  <a:lnTo>
                    <a:pt x="299" y="115"/>
                  </a:lnTo>
                  <a:lnTo>
                    <a:pt x="290" y="112"/>
                  </a:lnTo>
                  <a:lnTo>
                    <a:pt x="282" y="108"/>
                  </a:lnTo>
                  <a:lnTo>
                    <a:pt x="276" y="106"/>
                  </a:lnTo>
                  <a:lnTo>
                    <a:pt x="271" y="105"/>
                  </a:lnTo>
                  <a:lnTo>
                    <a:pt x="270" y="104"/>
                  </a:lnTo>
                  <a:lnTo>
                    <a:pt x="158" y="93"/>
                  </a:lnTo>
                  <a:lnTo>
                    <a:pt x="72" y="153"/>
                  </a:lnTo>
                  <a:lnTo>
                    <a:pt x="72" y="154"/>
                  </a:lnTo>
                  <a:lnTo>
                    <a:pt x="70" y="158"/>
                  </a:lnTo>
                  <a:lnTo>
                    <a:pt x="68" y="162"/>
                  </a:lnTo>
                  <a:lnTo>
                    <a:pt x="68" y="163"/>
                  </a:lnTo>
                  <a:lnTo>
                    <a:pt x="67" y="163"/>
                  </a:lnTo>
                  <a:lnTo>
                    <a:pt x="68" y="163"/>
                  </a:lnTo>
                  <a:lnTo>
                    <a:pt x="60" y="159"/>
                  </a:lnTo>
                  <a:lnTo>
                    <a:pt x="52" y="155"/>
                  </a:lnTo>
                  <a:lnTo>
                    <a:pt x="43" y="153"/>
                  </a:lnTo>
                  <a:lnTo>
                    <a:pt x="35" y="152"/>
                  </a:lnTo>
                  <a:lnTo>
                    <a:pt x="27" y="151"/>
                  </a:lnTo>
                  <a:lnTo>
                    <a:pt x="20" y="150"/>
                  </a:lnTo>
                  <a:lnTo>
                    <a:pt x="14" y="150"/>
                  </a:lnTo>
                  <a:lnTo>
                    <a:pt x="11" y="150"/>
                  </a:lnTo>
                  <a:lnTo>
                    <a:pt x="2" y="150"/>
                  </a:lnTo>
                  <a:lnTo>
                    <a:pt x="1" y="150"/>
                  </a:lnTo>
                  <a:lnTo>
                    <a:pt x="0" y="150"/>
                  </a:lnTo>
                  <a:lnTo>
                    <a:pt x="1" y="148"/>
                  </a:lnTo>
                  <a:lnTo>
                    <a:pt x="4" y="146"/>
                  </a:lnTo>
                  <a:lnTo>
                    <a:pt x="5" y="145"/>
                  </a:lnTo>
                  <a:lnTo>
                    <a:pt x="6" y="144"/>
                  </a:lnTo>
                  <a:lnTo>
                    <a:pt x="7" y="142"/>
                  </a:lnTo>
                  <a:lnTo>
                    <a:pt x="13" y="136"/>
                  </a:lnTo>
                  <a:lnTo>
                    <a:pt x="19" y="128"/>
                  </a:lnTo>
                  <a:lnTo>
                    <a:pt x="28" y="117"/>
                  </a:lnTo>
                  <a:lnTo>
                    <a:pt x="36" y="106"/>
                  </a:lnTo>
                  <a:lnTo>
                    <a:pt x="45" y="94"/>
                  </a:lnTo>
                  <a:lnTo>
                    <a:pt x="53" y="84"/>
                  </a:lnTo>
                  <a:lnTo>
                    <a:pt x="60" y="76"/>
                  </a:lnTo>
                  <a:lnTo>
                    <a:pt x="64" y="75"/>
                  </a:lnTo>
                  <a:lnTo>
                    <a:pt x="68" y="74"/>
                  </a:lnTo>
                  <a:lnTo>
                    <a:pt x="73" y="72"/>
                  </a:lnTo>
                  <a:lnTo>
                    <a:pt x="79" y="70"/>
                  </a:lnTo>
                  <a:lnTo>
                    <a:pt x="84" y="70"/>
                  </a:lnTo>
                  <a:lnTo>
                    <a:pt x="93" y="71"/>
                  </a:lnTo>
                  <a:lnTo>
                    <a:pt x="105" y="72"/>
                  </a:lnTo>
                  <a:lnTo>
                    <a:pt x="117" y="72"/>
                  </a:lnTo>
                  <a:lnTo>
                    <a:pt x="128" y="74"/>
                  </a:lnTo>
                  <a:lnTo>
                    <a:pt x="138" y="75"/>
                  </a:lnTo>
                  <a:lnTo>
                    <a:pt x="145" y="75"/>
                  </a:lnTo>
                  <a:lnTo>
                    <a:pt x="148" y="75"/>
                  </a:lnTo>
                  <a:lnTo>
                    <a:pt x="258" y="24"/>
                  </a:lnTo>
                  <a:lnTo>
                    <a:pt x="256" y="22"/>
                  </a:lnTo>
                  <a:lnTo>
                    <a:pt x="250" y="16"/>
                  </a:lnTo>
                  <a:lnTo>
                    <a:pt x="242" y="8"/>
                  </a:lnTo>
                  <a:lnTo>
                    <a:pt x="234" y="0"/>
                  </a:lnTo>
                  <a:lnTo>
                    <a:pt x="255" y="0"/>
                  </a:lnTo>
                  <a:lnTo>
                    <a:pt x="278" y="0"/>
                  </a:lnTo>
                  <a:lnTo>
                    <a:pt x="303" y="0"/>
                  </a:lnTo>
                  <a:lnTo>
                    <a:pt x="330" y="0"/>
                  </a:lnTo>
                  <a:lnTo>
                    <a:pt x="358" y="0"/>
                  </a:lnTo>
                  <a:lnTo>
                    <a:pt x="388" y="0"/>
                  </a:lnTo>
                  <a:lnTo>
                    <a:pt x="420" y="0"/>
                  </a:lnTo>
                  <a:lnTo>
                    <a:pt x="449" y="0"/>
                  </a:lnTo>
                  <a:lnTo>
                    <a:pt x="481" y="0"/>
                  </a:lnTo>
                  <a:lnTo>
                    <a:pt x="509" y="0"/>
                  </a:lnTo>
                  <a:lnTo>
                    <a:pt x="537" y="0"/>
                  </a:lnTo>
                  <a:lnTo>
                    <a:pt x="564" y="0"/>
                  </a:lnTo>
                  <a:lnTo>
                    <a:pt x="588" y="0"/>
                  </a:lnTo>
                  <a:lnTo>
                    <a:pt x="608" y="0"/>
                  </a:lnTo>
                  <a:lnTo>
                    <a:pt x="627" y="0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C36C498E-4FE4-A0DF-9DE2-65147D45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" y="2916"/>
              <a:ext cx="647" cy="863"/>
            </a:xfrm>
            <a:custGeom>
              <a:avLst/>
              <a:gdLst>
                <a:gd name="T0" fmla="*/ 6 w 1294"/>
                <a:gd name="T1" fmla="*/ 1 h 1725"/>
                <a:gd name="T2" fmla="*/ 5 w 1294"/>
                <a:gd name="T3" fmla="*/ 1 h 1725"/>
                <a:gd name="T4" fmla="*/ 3 w 1294"/>
                <a:gd name="T5" fmla="*/ 3 h 1725"/>
                <a:gd name="T6" fmla="*/ 2 w 1294"/>
                <a:gd name="T7" fmla="*/ 4 h 1725"/>
                <a:gd name="T8" fmla="*/ 2 w 1294"/>
                <a:gd name="T9" fmla="*/ 5 h 1725"/>
                <a:gd name="T10" fmla="*/ 3 w 1294"/>
                <a:gd name="T11" fmla="*/ 5 h 1725"/>
                <a:gd name="T12" fmla="*/ 4 w 1294"/>
                <a:gd name="T13" fmla="*/ 4 h 1725"/>
                <a:gd name="T14" fmla="*/ 5 w 1294"/>
                <a:gd name="T15" fmla="*/ 4 h 1725"/>
                <a:gd name="T16" fmla="*/ 5 w 1294"/>
                <a:gd name="T17" fmla="*/ 4 h 1725"/>
                <a:gd name="T18" fmla="*/ 6 w 1294"/>
                <a:gd name="T19" fmla="*/ 3 h 1725"/>
                <a:gd name="T20" fmla="*/ 8 w 1294"/>
                <a:gd name="T21" fmla="*/ 3 h 1725"/>
                <a:gd name="T22" fmla="*/ 8 w 1294"/>
                <a:gd name="T23" fmla="*/ 4 h 1725"/>
                <a:gd name="T24" fmla="*/ 11 w 1294"/>
                <a:gd name="T25" fmla="*/ 3 h 1725"/>
                <a:gd name="T26" fmla="*/ 11 w 1294"/>
                <a:gd name="T27" fmla="*/ 3 h 1725"/>
                <a:gd name="T28" fmla="*/ 12 w 1294"/>
                <a:gd name="T29" fmla="*/ 3 h 1725"/>
                <a:gd name="T30" fmla="*/ 16 w 1294"/>
                <a:gd name="T31" fmla="*/ 2 h 1725"/>
                <a:gd name="T32" fmla="*/ 16 w 1294"/>
                <a:gd name="T33" fmla="*/ 1 h 1725"/>
                <a:gd name="T34" fmla="*/ 15 w 1294"/>
                <a:gd name="T35" fmla="*/ 1 h 1725"/>
                <a:gd name="T36" fmla="*/ 21 w 1294"/>
                <a:gd name="T37" fmla="*/ 1 h 1725"/>
                <a:gd name="T38" fmla="*/ 20 w 1294"/>
                <a:gd name="T39" fmla="*/ 2 h 1725"/>
                <a:gd name="T40" fmla="*/ 19 w 1294"/>
                <a:gd name="T41" fmla="*/ 2 h 1725"/>
                <a:gd name="T42" fmla="*/ 18 w 1294"/>
                <a:gd name="T43" fmla="*/ 2 h 1725"/>
                <a:gd name="T44" fmla="*/ 17 w 1294"/>
                <a:gd name="T45" fmla="*/ 2 h 1725"/>
                <a:gd name="T46" fmla="*/ 16 w 1294"/>
                <a:gd name="T47" fmla="*/ 4 h 1725"/>
                <a:gd name="T48" fmla="*/ 16 w 1294"/>
                <a:gd name="T49" fmla="*/ 5 h 1725"/>
                <a:gd name="T50" fmla="*/ 16 w 1294"/>
                <a:gd name="T51" fmla="*/ 6 h 1725"/>
                <a:gd name="T52" fmla="*/ 14 w 1294"/>
                <a:gd name="T53" fmla="*/ 6 h 1725"/>
                <a:gd name="T54" fmla="*/ 13 w 1294"/>
                <a:gd name="T55" fmla="*/ 7 h 1725"/>
                <a:gd name="T56" fmla="*/ 12 w 1294"/>
                <a:gd name="T57" fmla="*/ 8 h 1725"/>
                <a:gd name="T58" fmla="*/ 11 w 1294"/>
                <a:gd name="T59" fmla="*/ 8 h 1725"/>
                <a:gd name="T60" fmla="*/ 11 w 1294"/>
                <a:gd name="T61" fmla="*/ 8 h 1725"/>
                <a:gd name="T62" fmla="*/ 10 w 1294"/>
                <a:gd name="T63" fmla="*/ 7 h 1725"/>
                <a:gd name="T64" fmla="*/ 9 w 1294"/>
                <a:gd name="T65" fmla="*/ 9 h 1725"/>
                <a:gd name="T66" fmla="*/ 9 w 1294"/>
                <a:gd name="T67" fmla="*/ 10 h 1725"/>
                <a:gd name="T68" fmla="*/ 8 w 1294"/>
                <a:gd name="T69" fmla="*/ 10 h 1725"/>
                <a:gd name="T70" fmla="*/ 6 w 1294"/>
                <a:gd name="T71" fmla="*/ 10 h 1725"/>
                <a:gd name="T72" fmla="*/ 2 w 1294"/>
                <a:gd name="T73" fmla="*/ 11 h 1725"/>
                <a:gd name="T74" fmla="*/ 3 w 1294"/>
                <a:gd name="T75" fmla="*/ 11 h 1725"/>
                <a:gd name="T76" fmla="*/ 3 w 1294"/>
                <a:gd name="T77" fmla="*/ 12 h 1725"/>
                <a:gd name="T78" fmla="*/ 3 w 1294"/>
                <a:gd name="T79" fmla="*/ 13 h 1725"/>
                <a:gd name="T80" fmla="*/ 5 w 1294"/>
                <a:gd name="T81" fmla="*/ 13 h 1725"/>
                <a:gd name="T82" fmla="*/ 6 w 1294"/>
                <a:gd name="T83" fmla="*/ 14 h 1725"/>
                <a:gd name="T84" fmla="*/ 7 w 1294"/>
                <a:gd name="T85" fmla="*/ 15 h 1725"/>
                <a:gd name="T86" fmla="*/ 8 w 1294"/>
                <a:gd name="T87" fmla="*/ 15 h 1725"/>
                <a:gd name="T88" fmla="*/ 8 w 1294"/>
                <a:gd name="T89" fmla="*/ 15 h 1725"/>
                <a:gd name="T90" fmla="*/ 9 w 1294"/>
                <a:gd name="T91" fmla="*/ 18 h 1725"/>
                <a:gd name="T92" fmla="*/ 9 w 1294"/>
                <a:gd name="T93" fmla="*/ 19 h 1725"/>
                <a:gd name="T94" fmla="*/ 11 w 1294"/>
                <a:gd name="T95" fmla="*/ 21 h 1725"/>
                <a:gd name="T96" fmla="*/ 10 w 1294"/>
                <a:gd name="T97" fmla="*/ 22 h 1725"/>
                <a:gd name="T98" fmla="*/ 9 w 1294"/>
                <a:gd name="T99" fmla="*/ 24 h 1725"/>
                <a:gd name="T100" fmla="*/ 9 w 1294"/>
                <a:gd name="T101" fmla="*/ 25 h 1725"/>
                <a:gd name="T102" fmla="*/ 8 w 1294"/>
                <a:gd name="T103" fmla="*/ 26 h 1725"/>
                <a:gd name="T104" fmla="*/ 8 w 1294"/>
                <a:gd name="T105" fmla="*/ 27 h 1725"/>
                <a:gd name="T106" fmla="*/ 7 w 1294"/>
                <a:gd name="T107" fmla="*/ 27 h 1725"/>
                <a:gd name="T108" fmla="*/ 6 w 1294"/>
                <a:gd name="T109" fmla="*/ 27 h 1725"/>
                <a:gd name="T110" fmla="*/ 4 w 1294"/>
                <a:gd name="T111" fmla="*/ 27 h 17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4" h="1725">
                  <a:moveTo>
                    <a:pt x="0" y="0"/>
                  </a:moveTo>
                  <a:lnTo>
                    <a:pt x="334" y="0"/>
                  </a:lnTo>
                  <a:lnTo>
                    <a:pt x="332" y="1"/>
                  </a:lnTo>
                  <a:lnTo>
                    <a:pt x="340" y="18"/>
                  </a:lnTo>
                  <a:lnTo>
                    <a:pt x="342" y="21"/>
                  </a:lnTo>
                  <a:lnTo>
                    <a:pt x="347" y="24"/>
                  </a:lnTo>
                  <a:lnTo>
                    <a:pt x="354" y="31"/>
                  </a:lnTo>
                  <a:lnTo>
                    <a:pt x="360" y="38"/>
                  </a:lnTo>
                  <a:lnTo>
                    <a:pt x="352" y="42"/>
                  </a:lnTo>
                  <a:lnTo>
                    <a:pt x="345" y="45"/>
                  </a:lnTo>
                  <a:lnTo>
                    <a:pt x="340" y="48"/>
                  </a:lnTo>
                  <a:lnTo>
                    <a:pt x="336" y="49"/>
                  </a:lnTo>
                  <a:lnTo>
                    <a:pt x="332" y="49"/>
                  </a:lnTo>
                  <a:lnTo>
                    <a:pt x="324" y="48"/>
                  </a:lnTo>
                  <a:lnTo>
                    <a:pt x="313" y="47"/>
                  </a:lnTo>
                  <a:lnTo>
                    <a:pt x="302" y="47"/>
                  </a:lnTo>
                  <a:lnTo>
                    <a:pt x="290" y="46"/>
                  </a:lnTo>
                  <a:lnTo>
                    <a:pt x="280" y="45"/>
                  </a:lnTo>
                  <a:lnTo>
                    <a:pt x="273" y="45"/>
                  </a:lnTo>
                  <a:lnTo>
                    <a:pt x="271" y="45"/>
                  </a:lnTo>
                  <a:lnTo>
                    <a:pt x="226" y="59"/>
                  </a:lnTo>
                  <a:lnTo>
                    <a:pt x="161" y="139"/>
                  </a:lnTo>
                  <a:lnTo>
                    <a:pt x="159" y="143"/>
                  </a:lnTo>
                  <a:lnTo>
                    <a:pt x="153" y="150"/>
                  </a:lnTo>
                  <a:lnTo>
                    <a:pt x="143" y="161"/>
                  </a:lnTo>
                  <a:lnTo>
                    <a:pt x="132" y="175"/>
                  </a:lnTo>
                  <a:lnTo>
                    <a:pt x="121" y="188"/>
                  </a:lnTo>
                  <a:lnTo>
                    <a:pt x="109" y="200"/>
                  </a:lnTo>
                  <a:lnTo>
                    <a:pt x="101" y="209"/>
                  </a:lnTo>
                  <a:lnTo>
                    <a:pt x="97" y="215"/>
                  </a:lnTo>
                  <a:lnTo>
                    <a:pt x="94" y="216"/>
                  </a:lnTo>
                  <a:lnTo>
                    <a:pt x="90" y="220"/>
                  </a:lnTo>
                  <a:lnTo>
                    <a:pt x="84" y="223"/>
                  </a:lnTo>
                  <a:lnTo>
                    <a:pt x="77" y="228"/>
                  </a:lnTo>
                  <a:lnTo>
                    <a:pt x="71" y="231"/>
                  </a:lnTo>
                  <a:lnTo>
                    <a:pt x="66" y="235"/>
                  </a:lnTo>
                  <a:lnTo>
                    <a:pt x="61" y="237"/>
                  </a:lnTo>
                  <a:lnTo>
                    <a:pt x="60" y="238"/>
                  </a:lnTo>
                  <a:lnTo>
                    <a:pt x="78" y="300"/>
                  </a:lnTo>
                  <a:lnTo>
                    <a:pt x="81" y="299"/>
                  </a:lnTo>
                  <a:lnTo>
                    <a:pt x="87" y="295"/>
                  </a:lnTo>
                  <a:lnTo>
                    <a:pt x="97" y="290"/>
                  </a:lnTo>
                  <a:lnTo>
                    <a:pt x="108" y="283"/>
                  </a:lnTo>
                  <a:lnTo>
                    <a:pt x="120" y="276"/>
                  </a:lnTo>
                  <a:lnTo>
                    <a:pt x="129" y="272"/>
                  </a:lnTo>
                  <a:lnTo>
                    <a:pt x="136" y="267"/>
                  </a:lnTo>
                  <a:lnTo>
                    <a:pt x="138" y="266"/>
                  </a:lnTo>
                  <a:lnTo>
                    <a:pt x="140" y="265"/>
                  </a:lnTo>
                  <a:lnTo>
                    <a:pt x="147" y="262"/>
                  </a:lnTo>
                  <a:lnTo>
                    <a:pt x="158" y="258"/>
                  </a:lnTo>
                  <a:lnTo>
                    <a:pt x="170" y="253"/>
                  </a:lnTo>
                  <a:lnTo>
                    <a:pt x="183" y="249"/>
                  </a:lnTo>
                  <a:lnTo>
                    <a:pt x="195" y="244"/>
                  </a:lnTo>
                  <a:lnTo>
                    <a:pt x="205" y="239"/>
                  </a:lnTo>
                  <a:lnTo>
                    <a:pt x="212" y="237"/>
                  </a:lnTo>
                  <a:lnTo>
                    <a:pt x="219" y="237"/>
                  </a:lnTo>
                  <a:lnTo>
                    <a:pt x="226" y="238"/>
                  </a:lnTo>
                  <a:lnTo>
                    <a:pt x="233" y="239"/>
                  </a:lnTo>
                  <a:lnTo>
                    <a:pt x="238" y="242"/>
                  </a:lnTo>
                  <a:lnTo>
                    <a:pt x="244" y="245"/>
                  </a:lnTo>
                  <a:lnTo>
                    <a:pt x="251" y="247"/>
                  </a:lnTo>
                  <a:lnTo>
                    <a:pt x="259" y="250"/>
                  </a:lnTo>
                  <a:lnTo>
                    <a:pt x="268" y="252"/>
                  </a:lnTo>
                  <a:lnTo>
                    <a:pt x="276" y="253"/>
                  </a:lnTo>
                  <a:lnTo>
                    <a:pt x="284" y="254"/>
                  </a:lnTo>
                  <a:lnTo>
                    <a:pt x="290" y="256"/>
                  </a:lnTo>
                  <a:lnTo>
                    <a:pt x="294" y="256"/>
                  </a:lnTo>
                  <a:lnTo>
                    <a:pt x="303" y="257"/>
                  </a:lnTo>
                  <a:lnTo>
                    <a:pt x="305" y="252"/>
                  </a:lnTo>
                  <a:lnTo>
                    <a:pt x="309" y="241"/>
                  </a:lnTo>
                  <a:lnTo>
                    <a:pt x="313" y="229"/>
                  </a:lnTo>
                  <a:lnTo>
                    <a:pt x="317" y="221"/>
                  </a:lnTo>
                  <a:lnTo>
                    <a:pt x="320" y="219"/>
                  </a:lnTo>
                  <a:lnTo>
                    <a:pt x="327" y="214"/>
                  </a:lnTo>
                  <a:lnTo>
                    <a:pt x="335" y="208"/>
                  </a:lnTo>
                  <a:lnTo>
                    <a:pt x="344" y="201"/>
                  </a:lnTo>
                  <a:lnTo>
                    <a:pt x="354" y="194"/>
                  </a:lnTo>
                  <a:lnTo>
                    <a:pt x="362" y="189"/>
                  </a:lnTo>
                  <a:lnTo>
                    <a:pt x="369" y="184"/>
                  </a:lnTo>
                  <a:lnTo>
                    <a:pt x="372" y="182"/>
                  </a:lnTo>
                  <a:lnTo>
                    <a:pt x="378" y="183"/>
                  </a:lnTo>
                  <a:lnTo>
                    <a:pt x="388" y="184"/>
                  </a:lnTo>
                  <a:lnTo>
                    <a:pt x="401" y="185"/>
                  </a:lnTo>
                  <a:lnTo>
                    <a:pt x="416" y="186"/>
                  </a:lnTo>
                  <a:lnTo>
                    <a:pt x="430" y="188"/>
                  </a:lnTo>
                  <a:lnTo>
                    <a:pt x="442" y="189"/>
                  </a:lnTo>
                  <a:lnTo>
                    <a:pt x="451" y="190"/>
                  </a:lnTo>
                  <a:lnTo>
                    <a:pt x="456" y="190"/>
                  </a:lnTo>
                  <a:lnTo>
                    <a:pt x="458" y="191"/>
                  </a:lnTo>
                  <a:lnTo>
                    <a:pt x="465" y="193"/>
                  </a:lnTo>
                  <a:lnTo>
                    <a:pt x="473" y="197"/>
                  </a:lnTo>
                  <a:lnTo>
                    <a:pt x="483" y="200"/>
                  </a:lnTo>
                  <a:lnTo>
                    <a:pt x="492" y="204"/>
                  </a:lnTo>
                  <a:lnTo>
                    <a:pt x="499" y="206"/>
                  </a:lnTo>
                  <a:lnTo>
                    <a:pt x="504" y="208"/>
                  </a:lnTo>
                  <a:lnTo>
                    <a:pt x="507" y="209"/>
                  </a:lnTo>
                  <a:lnTo>
                    <a:pt x="638" y="209"/>
                  </a:lnTo>
                  <a:lnTo>
                    <a:pt x="638" y="203"/>
                  </a:lnTo>
                  <a:lnTo>
                    <a:pt x="637" y="186"/>
                  </a:lnTo>
                  <a:lnTo>
                    <a:pt x="636" y="169"/>
                  </a:lnTo>
                  <a:lnTo>
                    <a:pt x="635" y="154"/>
                  </a:lnTo>
                  <a:lnTo>
                    <a:pt x="640" y="154"/>
                  </a:lnTo>
                  <a:lnTo>
                    <a:pt x="646" y="153"/>
                  </a:lnTo>
                  <a:lnTo>
                    <a:pt x="653" y="153"/>
                  </a:lnTo>
                  <a:lnTo>
                    <a:pt x="659" y="152"/>
                  </a:lnTo>
                  <a:lnTo>
                    <a:pt x="665" y="152"/>
                  </a:lnTo>
                  <a:lnTo>
                    <a:pt x="669" y="151"/>
                  </a:lnTo>
                  <a:lnTo>
                    <a:pt x="671" y="151"/>
                  </a:lnTo>
                  <a:lnTo>
                    <a:pt x="673" y="151"/>
                  </a:lnTo>
                  <a:lnTo>
                    <a:pt x="674" y="151"/>
                  </a:lnTo>
                  <a:lnTo>
                    <a:pt x="678" y="151"/>
                  </a:lnTo>
                  <a:lnTo>
                    <a:pt x="684" y="151"/>
                  </a:lnTo>
                  <a:lnTo>
                    <a:pt x="691" y="151"/>
                  </a:lnTo>
                  <a:lnTo>
                    <a:pt x="698" y="151"/>
                  </a:lnTo>
                  <a:lnTo>
                    <a:pt x="706" y="151"/>
                  </a:lnTo>
                  <a:lnTo>
                    <a:pt x="712" y="151"/>
                  </a:lnTo>
                  <a:lnTo>
                    <a:pt x="718" y="151"/>
                  </a:lnTo>
                  <a:lnTo>
                    <a:pt x="720" y="158"/>
                  </a:lnTo>
                  <a:lnTo>
                    <a:pt x="722" y="165"/>
                  </a:lnTo>
                  <a:lnTo>
                    <a:pt x="724" y="171"/>
                  </a:lnTo>
                  <a:lnTo>
                    <a:pt x="726" y="174"/>
                  </a:lnTo>
                  <a:lnTo>
                    <a:pt x="840" y="178"/>
                  </a:lnTo>
                  <a:lnTo>
                    <a:pt x="919" y="161"/>
                  </a:lnTo>
                  <a:lnTo>
                    <a:pt x="954" y="120"/>
                  </a:lnTo>
                  <a:lnTo>
                    <a:pt x="955" y="117"/>
                  </a:lnTo>
                  <a:lnTo>
                    <a:pt x="959" y="113"/>
                  </a:lnTo>
                  <a:lnTo>
                    <a:pt x="964" y="106"/>
                  </a:lnTo>
                  <a:lnTo>
                    <a:pt x="971" y="98"/>
                  </a:lnTo>
                  <a:lnTo>
                    <a:pt x="978" y="91"/>
                  </a:lnTo>
                  <a:lnTo>
                    <a:pt x="983" y="84"/>
                  </a:lnTo>
                  <a:lnTo>
                    <a:pt x="987" y="79"/>
                  </a:lnTo>
                  <a:lnTo>
                    <a:pt x="988" y="77"/>
                  </a:lnTo>
                  <a:lnTo>
                    <a:pt x="991" y="74"/>
                  </a:lnTo>
                  <a:lnTo>
                    <a:pt x="996" y="31"/>
                  </a:lnTo>
                  <a:lnTo>
                    <a:pt x="993" y="31"/>
                  </a:lnTo>
                  <a:lnTo>
                    <a:pt x="985" y="30"/>
                  </a:lnTo>
                  <a:lnTo>
                    <a:pt x="972" y="29"/>
                  </a:lnTo>
                  <a:lnTo>
                    <a:pt x="958" y="27"/>
                  </a:lnTo>
                  <a:lnTo>
                    <a:pt x="942" y="26"/>
                  </a:lnTo>
                  <a:lnTo>
                    <a:pt x="927" y="25"/>
                  </a:lnTo>
                  <a:lnTo>
                    <a:pt x="913" y="24"/>
                  </a:lnTo>
                  <a:lnTo>
                    <a:pt x="903" y="23"/>
                  </a:lnTo>
                  <a:lnTo>
                    <a:pt x="905" y="17"/>
                  </a:lnTo>
                  <a:lnTo>
                    <a:pt x="908" y="11"/>
                  </a:lnTo>
                  <a:lnTo>
                    <a:pt x="910" y="6"/>
                  </a:lnTo>
                  <a:lnTo>
                    <a:pt x="912" y="0"/>
                  </a:lnTo>
                  <a:lnTo>
                    <a:pt x="1294" y="0"/>
                  </a:lnTo>
                  <a:lnTo>
                    <a:pt x="1282" y="9"/>
                  </a:lnTo>
                  <a:lnTo>
                    <a:pt x="1276" y="14"/>
                  </a:lnTo>
                  <a:lnTo>
                    <a:pt x="1277" y="17"/>
                  </a:lnTo>
                  <a:lnTo>
                    <a:pt x="1279" y="25"/>
                  </a:lnTo>
                  <a:lnTo>
                    <a:pt x="1281" y="34"/>
                  </a:lnTo>
                  <a:lnTo>
                    <a:pt x="1282" y="39"/>
                  </a:lnTo>
                  <a:lnTo>
                    <a:pt x="1282" y="49"/>
                  </a:lnTo>
                  <a:lnTo>
                    <a:pt x="1280" y="53"/>
                  </a:lnTo>
                  <a:lnTo>
                    <a:pt x="1276" y="57"/>
                  </a:lnTo>
                  <a:lnTo>
                    <a:pt x="1274" y="62"/>
                  </a:lnTo>
                  <a:lnTo>
                    <a:pt x="1271" y="65"/>
                  </a:lnTo>
                  <a:lnTo>
                    <a:pt x="1264" y="67"/>
                  </a:lnTo>
                  <a:lnTo>
                    <a:pt x="1252" y="68"/>
                  </a:lnTo>
                  <a:lnTo>
                    <a:pt x="1236" y="71"/>
                  </a:lnTo>
                  <a:lnTo>
                    <a:pt x="1219" y="74"/>
                  </a:lnTo>
                  <a:lnTo>
                    <a:pt x="1201" y="76"/>
                  </a:lnTo>
                  <a:lnTo>
                    <a:pt x="1188" y="78"/>
                  </a:lnTo>
                  <a:lnTo>
                    <a:pt x="1177" y="79"/>
                  </a:lnTo>
                  <a:lnTo>
                    <a:pt x="1174" y="80"/>
                  </a:lnTo>
                  <a:lnTo>
                    <a:pt x="1171" y="82"/>
                  </a:lnTo>
                  <a:lnTo>
                    <a:pt x="1165" y="84"/>
                  </a:lnTo>
                  <a:lnTo>
                    <a:pt x="1155" y="88"/>
                  </a:lnTo>
                  <a:lnTo>
                    <a:pt x="1144" y="92"/>
                  </a:lnTo>
                  <a:lnTo>
                    <a:pt x="1133" y="97"/>
                  </a:lnTo>
                  <a:lnTo>
                    <a:pt x="1124" y="101"/>
                  </a:lnTo>
                  <a:lnTo>
                    <a:pt x="1117" y="103"/>
                  </a:lnTo>
                  <a:lnTo>
                    <a:pt x="1114" y="105"/>
                  </a:lnTo>
                  <a:lnTo>
                    <a:pt x="1110" y="106"/>
                  </a:lnTo>
                  <a:lnTo>
                    <a:pt x="1101" y="108"/>
                  </a:lnTo>
                  <a:lnTo>
                    <a:pt x="1092" y="110"/>
                  </a:lnTo>
                  <a:lnTo>
                    <a:pt x="1089" y="112"/>
                  </a:lnTo>
                  <a:lnTo>
                    <a:pt x="1086" y="113"/>
                  </a:lnTo>
                  <a:lnTo>
                    <a:pt x="1078" y="114"/>
                  </a:lnTo>
                  <a:lnTo>
                    <a:pt x="1068" y="116"/>
                  </a:lnTo>
                  <a:lnTo>
                    <a:pt x="1056" y="120"/>
                  </a:lnTo>
                  <a:lnTo>
                    <a:pt x="1044" y="123"/>
                  </a:lnTo>
                  <a:lnTo>
                    <a:pt x="1033" y="125"/>
                  </a:lnTo>
                  <a:lnTo>
                    <a:pt x="1025" y="126"/>
                  </a:lnTo>
                  <a:lnTo>
                    <a:pt x="1023" y="128"/>
                  </a:lnTo>
                  <a:lnTo>
                    <a:pt x="1001" y="151"/>
                  </a:lnTo>
                  <a:lnTo>
                    <a:pt x="976" y="186"/>
                  </a:lnTo>
                  <a:lnTo>
                    <a:pt x="978" y="189"/>
                  </a:lnTo>
                  <a:lnTo>
                    <a:pt x="984" y="196"/>
                  </a:lnTo>
                  <a:lnTo>
                    <a:pt x="989" y="203"/>
                  </a:lnTo>
                  <a:lnTo>
                    <a:pt x="994" y="208"/>
                  </a:lnTo>
                  <a:lnTo>
                    <a:pt x="993" y="215"/>
                  </a:lnTo>
                  <a:lnTo>
                    <a:pt x="992" y="223"/>
                  </a:lnTo>
                  <a:lnTo>
                    <a:pt x="991" y="230"/>
                  </a:lnTo>
                  <a:lnTo>
                    <a:pt x="991" y="236"/>
                  </a:lnTo>
                  <a:lnTo>
                    <a:pt x="987" y="242"/>
                  </a:lnTo>
                  <a:lnTo>
                    <a:pt x="981" y="250"/>
                  </a:lnTo>
                  <a:lnTo>
                    <a:pt x="977" y="257"/>
                  </a:lnTo>
                  <a:lnTo>
                    <a:pt x="974" y="260"/>
                  </a:lnTo>
                  <a:lnTo>
                    <a:pt x="974" y="267"/>
                  </a:lnTo>
                  <a:lnTo>
                    <a:pt x="977" y="283"/>
                  </a:lnTo>
                  <a:lnTo>
                    <a:pt x="978" y="300"/>
                  </a:lnTo>
                  <a:lnTo>
                    <a:pt x="979" y="310"/>
                  </a:lnTo>
                  <a:lnTo>
                    <a:pt x="978" y="311"/>
                  </a:lnTo>
                  <a:lnTo>
                    <a:pt x="978" y="314"/>
                  </a:lnTo>
                  <a:lnTo>
                    <a:pt x="977" y="318"/>
                  </a:lnTo>
                  <a:lnTo>
                    <a:pt x="976" y="321"/>
                  </a:lnTo>
                  <a:lnTo>
                    <a:pt x="968" y="326"/>
                  </a:lnTo>
                  <a:lnTo>
                    <a:pt x="956" y="332"/>
                  </a:lnTo>
                  <a:lnTo>
                    <a:pt x="947" y="336"/>
                  </a:lnTo>
                  <a:lnTo>
                    <a:pt x="942" y="338"/>
                  </a:lnTo>
                  <a:lnTo>
                    <a:pt x="935" y="341"/>
                  </a:lnTo>
                  <a:lnTo>
                    <a:pt x="918" y="345"/>
                  </a:lnTo>
                  <a:lnTo>
                    <a:pt x="894" y="353"/>
                  </a:lnTo>
                  <a:lnTo>
                    <a:pt x="866" y="363"/>
                  </a:lnTo>
                  <a:lnTo>
                    <a:pt x="837" y="372"/>
                  </a:lnTo>
                  <a:lnTo>
                    <a:pt x="813" y="380"/>
                  </a:lnTo>
                  <a:lnTo>
                    <a:pt x="796" y="386"/>
                  </a:lnTo>
                  <a:lnTo>
                    <a:pt x="789" y="388"/>
                  </a:lnTo>
                  <a:lnTo>
                    <a:pt x="782" y="390"/>
                  </a:lnTo>
                  <a:lnTo>
                    <a:pt x="776" y="428"/>
                  </a:lnTo>
                  <a:lnTo>
                    <a:pt x="776" y="432"/>
                  </a:lnTo>
                  <a:lnTo>
                    <a:pt x="776" y="439"/>
                  </a:lnTo>
                  <a:lnTo>
                    <a:pt x="776" y="447"/>
                  </a:lnTo>
                  <a:lnTo>
                    <a:pt x="776" y="455"/>
                  </a:lnTo>
                  <a:lnTo>
                    <a:pt x="773" y="457"/>
                  </a:lnTo>
                  <a:lnTo>
                    <a:pt x="768" y="461"/>
                  </a:lnTo>
                  <a:lnTo>
                    <a:pt x="764" y="465"/>
                  </a:lnTo>
                  <a:lnTo>
                    <a:pt x="758" y="469"/>
                  </a:lnTo>
                  <a:lnTo>
                    <a:pt x="753" y="473"/>
                  </a:lnTo>
                  <a:lnTo>
                    <a:pt x="748" y="477"/>
                  </a:lnTo>
                  <a:lnTo>
                    <a:pt x="743" y="480"/>
                  </a:lnTo>
                  <a:lnTo>
                    <a:pt x="739" y="482"/>
                  </a:lnTo>
                  <a:lnTo>
                    <a:pt x="735" y="480"/>
                  </a:lnTo>
                  <a:lnTo>
                    <a:pt x="728" y="478"/>
                  </a:lnTo>
                  <a:lnTo>
                    <a:pt x="720" y="476"/>
                  </a:lnTo>
                  <a:lnTo>
                    <a:pt x="712" y="472"/>
                  </a:lnTo>
                  <a:lnTo>
                    <a:pt x="704" y="470"/>
                  </a:lnTo>
                  <a:lnTo>
                    <a:pt x="697" y="467"/>
                  </a:lnTo>
                  <a:lnTo>
                    <a:pt x="692" y="466"/>
                  </a:lnTo>
                  <a:lnTo>
                    <a:pt x="691" y="465"/>
                  </a:lnTo>
                  <a:lnTo>
                    <a:pt x="689" y="465"/>
                  </a:lnTo>
                  <a:lnTo>
                    <a:pt x="684" y="464"/>
                  </a:lnTo>
                  <a:lnTo>
                    <a:pt x="677" y="463"/>
                  </a:lnTo>
                  <a:lnTo>
                    <a:pt x="669" y="462"/>
                  </a:lnTo>
                  <a:lnTo>
                    <a:pt x="660" y="461"/>
                  </a:lnTo>
                  <a:lnTo>
                    <a:pt x="653" y="459"/>
                  </a:lnTo>
                  <a:lnTo>
                    <a:pt x="646" y="458"/>
                  </a:lnTo>
                  <a:lnTo>
                    <a:pt x="643" y="458"/>
                  </a:lnTo>
                  <a:lnTo>
                    <a:pt x="639" y="455"/>
                  </a:lnTo>
                  <a:lnTo>
                    <a:pt x="635" y="451"/>
                  </a:lnTo>
                  <a:lnTo>
                    <a:pt x="630" y="448"/>
                  </a:lnTo>
                  <a:lnTo>
                    <a:pt x="625" y="444"/>
                  </a:lnTo>
                  <a:lnTo>
                    <a:pt x="625" y="432"/>
                  </a:lnTo>
                  <a:lnTo>
                    <a:pt x="625" y="414"/>
                  </a:lnTo>
                  <a:lnTo>
                    <a:pt x="625" y="398"/>
                  </a:lnTo>
                  <a:lnTo>
                    <a:pt x="625" y="391"/>
                  </a:lnTo>
                  <a:lnTo>
                    <a:pt x="513" y="387"/>
                  </a:lnTo>
                  <a:lnTo>
                    <a:pt x="513" y="469"/>
                  </a:lnTo>
                  <a:lnTo>
                    <a:pt x="517" y="476"/>
                  </a:lnTo>
                  <a:lnTo>
                    <a:pt x="526" y="490"/>
                  </a:lnTo>
                  <a:lnTo>
                    <a:pt x="538" y="507"/>
                  </a:lnTo>
                  <a:lnTo>
                    <a:pt x="544" y="516"/>
                  </a:lnTo>
                  <a:lnTo>
                    <a:pt x="544" y="527"/>
                  </a:lnTo>
                  <a:lnTo>
                    <a:pt x="546" y="547"/>
                  </a:lnTo>
                  <a:lnTo>
                    <a:pt x="547" y="567"/>
                  </a:lnTo>
                  <a:lnTo>
                    <a:pt x="547" y="575"/>
                  </a:lnTo>
                  <a:lnTo>
                    <a:pt x="547" y="578"/>
                  </a:lnTo>
                  <a:lnTo>
                    <a:pt x="546" y="587"/>
                  </a:lnTo>
                  <a:lnTo>
                    <a:pt x="546" y="599"/>
                  </a:lnTo>
                  <a:lnTo>
                    <a:pt x="545" y="611"/>
                  </a:lnTo>
                  <a:lnTo>
                    <a:pt x="539" y="609"/>
                  </a:lnTo>
                  <a:lnTo>
                    <a:pt x="532" y="607"/>
                  </a:lnTo>
                  <a:lnTo>
                    <a:pt x="526" y="605"/>
                  </a:lnTo>
                  <a:lnTo>
                    <a:pt x="521" y="602"/>
                  </a:lnTo>
                  <a:lnTo>
                    <a:pt x="515" y="600"/>
                  </a:lnTo>
                  <a:lnTo>
                    <a:pt x="510" y="598"/>
                  </a:lnTo>
                  <a:lnTo>
                    <a:pt x="508" y="596"/>
                  </a:lnTo>
                  <a:lnTo>
                    <a:pt x="507" y="596"/>
                  </a:lnTo>
                  <a:lnTo>
                    <a:pt x="403" y="605"/>
                  </a:lnTo>
                  <a:lnTo>
                    <a:pt x="400" y="605"/>
                  </a:lnTo>
                  <a:lnTo>
                    <a:pt x="390" y="605"/>
                  </a:lnTo>
                  <a:lnTo>
                    <a:pt x="380" y="605"/>
                  </a:lnTo>
                  <a:lnTo>
                    <a:pt x="373" y="605"/>
                  </a:lnTo>
                  <a:lnTo>
                    <a:pt x="370" y="602"/>
                  </a:lnTo>
                  <a:lnTo>
                    <a:pt x="365" y="599"/>
                  </a:lnTo>
                  <a:lnTo>
                    <a:pt x="358" y="594"/>
                  </a:lnTo>
                  <a:lnTo>
                    <a:pt x="352" y="590"/>
                  </a:lnTo>
                  <a:lnTo>
                    <a:pt x="345" y="585"/>
                  </a:lnTo>
                  <a:lnTo>
                    <a:pt x="340" y="581"/>
                  </a:lnTo>
                  <a:lnTo>
                    <a:pt x="336" y="579"/>
                  </a:lnTo>
                  <a:lnTo>
                    <a:pt x="335" y="578"/>
                  </a:lnTo>
                  <a:lnTo>
                    <a:pt x="275" y="570"/>
                  </a:lnTo>
                  <a:lnTo>
                    <a:pt x="125" y="594"/>
                  </a:lnTo>
                  <a:lnTo>
                    <a:pt x="115" y="651"/>
                  </a:lnTo>
                  <a:lnTo>
                    <a:pt x="116" y="652"/>
                  </a:lnTo>
                  <a:lnTo>
                    <a:pt x="121" y="653"/>
                  </a:lnTo>
                  <a:lnTo>
                    <a:pt x="125" y="656"/>
                  </a:lnTo>
                  <a:lnTo>
                    <a:pt x="132" y="659"/>
                  </a:lnTo>
                  <a:lnTo>
                    <a:pt x="139" y="663"/>
                  </a:lnTo>
                  <a:lnTo>
                    <a:pt x="146" y="666"/>
                  </a:lnTo>
                  <a:lnTo>
                    <a:pt x="152" y="669"/>
                  </a:lnTo>
                  <a:lnTo>
                    <a:pt x="157" y="671"/>
                  </a:lnTo>
                  <a:lnTo>
                    <a:pt x="157" y="676"/>
                  </a:lnTo>
                  <a:lnTo>
                    <a:pt x="158" y="679"/>
                  </a:lnTo>
                  <a:lnTo>
                    <a:pt x="158" y="684"/>
                  </a:lnTo>
                  <a:lnTo>
                    <a:pt x="158" y="689"/>
                  </a:lnTo>
                  <a:lnTo>
                    <a:pt x="151" y="694"/>
                  </a:lnTo>
                  <a:lnTo>
                    <a:pt x="140" y="701"/>
                  </a:lnTo>
                  <a:lnTo>
                    <a:pt x="132" y="708"/>
                  </a:lnTo>
                  <a:lnTo>
                    <a:pt x="129" y="711"/>
                  </a:lnTo>
                  <a:lnTo>
                    <a:pt x="132" y="716"/>
                  </a:lnTo>
                  <a:lnTo>
                    <a:pt x="139" y="730"/>
                  </a:lnTo>
                  <a:lnTo>
                    <a:pt x="145" y="744"/>
                  </a:lnTo>
                  <a:lnTo>
                    <a:pt x="148" y="750"/>
                  </a:lnTo>
                  <a:lnTo>
                    <a:pt x="152" y="758"/>
                  </a:lnTo>
                  <a:lnTo>
                    <a:pt x="159" y="773"/>
                  </a:lnTo>
                  <a:lnTo>
                    <a:pt x="165" y="789"/>
                  </a:lnTo>
                  <a:lnTo>
                    <a:pt x="168" y="796"/>
                  </a:lnTo>
                  <a:lnTo>
                    <a:pt x="170" y="803"/>
                  </a:lnTo>
                  <a:lnTo>
                    <a:pt x="175" y="803"/>
                  </a:lnTo>
                  <a:lnTo>
                    <a:pt x="185" y="804"/>
                  </a:lnTo>
                  <a:lnTo>
                    <a:pt x="201" y="805"/>
                  </a:lnTo>
                  <a:lnTo>
                    <a:pt x="220" y="806"/>
                  </a:lnTo>
                  <a:lnTo>
                    <a:pt x="239" y="808"/>
                  </a:lnTo>
                  <a:lnTo>
                    <a:pt x="256" y="810"/>
                  </a:lnTo>
                  <a:lnTo>
                    <a:pt x="267" y="811"/>
                  </a:lnTo>
                  <a:lnTo>
                    <a:pt x="273" y="811"/>
                  </a:lnTo>
                  <a:lnTo>
                    <a:pt x="278" y="812"/>
                  </a:lnTo>
                  <a:lnTo>
                    <a:pt x="286" y="815"/>
                  </a:lnTo>
                  <a:lnTo>
                    <a:pt x="297" y="820"/>
                  </a:lnTo>
                  <a:lnTo>
                    <a:pt x="311" y="826"/>
                  </a:lnTo>
                  <a:lnTo>
                    <a:pt x="325" y="830"/>
                  </a:lnTo>
                  <a:lnTo>
                    <a:pt x="336" y="835"/>
                  </a:lnTo>
                  <a:lnTo>
                    <a:pt x="345" y="838"/>
                  </a:lnTo>
                  <a:lnTo>
                    <a:pt x="350" y="841"/>
                  </a:lnTo>
                  <a:lnTo>
                    <a:pt x="356" y="848"/>
                  </a:lnTo>
                  <a:lnTo>
                    <a:pt x="366" y="858"/>
                  </a:lnTo>
                  <a:lnTo>
                    <a:pt x="377" y="869"/>
                  </a:lnTo>
                  <a:lnTo>
                    <a:pt x="382" y="875"/>
                  </a:lnTo>
                  <a:lnTo>
                    <a:pt x="385" y="882"/>
                  </a:lnTo>
                  <a:lnTo>
                    <a:pt x="389" y="896"/>
                  </a:lnTo>
                  <a:lnTo>
                    <a:pt x="394" y="907"/>
                  </a:lnTo>
                  <a:lnTo>
                    <a:pt x="396" y="913"/>
                  </a:lnTo>
                  <a:lnTo>
                    <a:pt x="400" y="913"/>
                  </a:lnTo>
                  <a:lnTo>
                    <a:pt x="409" y="912"/>
                  </a:lnTo>
                  <a:lnTo>
                    <a:pt x="422" y="910"/>
                  </a:lnTo>
                  <a:lnTo>
                    <a:pt x="436" y="907"/>
                  </a:lnTo>
                  <a:lnTo>
                    <a:pt x="453" y="906"/>
                  </a:lnTo>
                  <a:lnTo>
                    <a:pt x="466" y="904"/>
                  </a:lnTo>
                  <a:lnTo>
                    <a:pt x="478" y="903"/>
                  </a:lnTo>
                  <a:lnTo>
                    <a:pt x="485" y="902"/>
                  </a:lnTo>
                  <a:lnTo>
                    <a:pt x="489" y="906"/>
                  </a:lnTo>
                  <a:lnTo>
                    <a:pt x="495" y="912"/>
                  </a:lnTo>
                  <a:lnTo>
                    <a:pt x="502" y="919"/>
                  </a:lnTo>
                  <a:lnTo>
                    <a:pt x="510" y="927"/>
                  </a:lnTo>
                  <a:lnTo>
                    <a:pt x="506" y="929"/>
                  </a:lnTo>
                  <a:lnTo>
                    <a:pt x="501" y="931"/>
                  </a:lnTo>
                  <a:lnTo>
                    <a:pt x="496" y="932"/>
                  </a:lnTo>
                  <a:lnTo>
                    <a:pt x="495" y="933"/>
                  </a:lnTo>
                  <a:lnTo>
                    <a:pt x="465" y="957"/>
                  </a:lnTo>
                  <a:lnTo>
                    <a:pt x="478" y="1056"/>
                  </a:lnTo>
                  <a:lnTo>
                    <a:pt x="533" y="1124"/>
                  </a:lnTo>
                  <a:lnTo>
                    <a:pt x="538" y="1125"/>
                  </a:lnTo>
                  <a:lnTo>
                    <a:pt x="548" y="1129"/>
                  </a:lnTo>
                  <a:lnTo>
                    <a:pt x="559" y="1133"/>
                  </a:lnTo>
                  <a:lnTo>
                    <a:pt x="567" y="1136"/>
                  </a:lnTo>
                  <a:lnTo>
                    <a:pt x="572" y="1144"/>
                  </a:lnTo>
                  <a:lnTo>
                    <a:pt x="580" y="1159"/>
                  </a:lnTo>
                  <a:lnTo>
                    <a:pt x="591" y="1174"/>
                  </a:lnTo>
                  <a:lnTo>
                    <a:pt x="598" y="1185"/>
                  </a:lnTo>
                  <a:lnTo>
                    <a:pt x="590" y="1192"/>
                  </a:lnTo>
                  <a:lnTo>
                    <a:pt x="582" y="1199"/>
                  </a:lnTo>
                  <a:lnTo>
                    <a:pt x="575" y="1206"/>
                  </a:lnTo>
                  <a:lnTo>
                    <a:pt x="571" y="1208"/>
                  </a:lnTo>
                  <a:lnTo>
                    <a:pt x="620" y="1288"/>
                  </a:lnTo>
                  <a:lnTo>
                    <a:pt x="621" y="1290"/>
                  </a:lnTo>
                  <a:lnTo>
                    <a:pt x="624" y="1295"/>
                  </a:lnTo>
                  <a:lnTo>
                    <a:pt x="629" y="1303"/>
                  </a:lnTo>
                  <a:lnTo>
                    <a:pt x="635" y="1312"/>
                  </a:lnTo>
                  <a:lnTo>
                    <a:pt x="642" y="1322"/>
                  </a:lnTo>
                  <a:lnTo>
                    <a:pt x="647" y="1331"/>
                  </a:lnTo>
                  <a:lnTo>
                    <a:pt x="653" y="1341"/>
                  </a:lnTo>
                  <a:lnTo>
                    <a:pt x="657" y="1346"/>
                  </a:lnTo>
                  <a:lnTo>
                    <a:pt x="655" y="1353"/>
                  </a:lnTo>
                  <a:lnTo>
                    <a:pt x="655" y="1364"/>
                  </a:lnTo>
                  <a:lnTo>
                    <a:pt x="654" y="1376"/>
                  </a:lnTo>
                  <a:lnTo>
                    <a:pt x="653" y="1388"/>
                  </a:lnTo>
                  <a:lnTo>
                    <a:pt x="648" y="1387"/>
                  </a:lnTo>
                  <a:lnTo>
                    <a:pt x="644" y="1387"/>
                  </a:lnTo>
                  <a:lnTo>
                    <a:pt x="640" y="1387"/>
                  </a:lnTo>
                  <a:lnTo>
                    <a:pt x="637" y="1387"/>
                  </a:lnTo>
                  <a:lnTo>
                    <a:pt x="632" y="1376"/>
                  </a:lnTo>
                  <a:lnTo>
                    <a:pt x="627" y="1364"/>
                  </a:lnTo>
                  <a:lnTo>
                    <a:pt x="621" y="1353"/>
                  </a:lnTo>
                  <a:lnTo>
                    <a:pt x="619" y="1349"/>
                  </a:lnTo>
                  <a:lnTo>
                    <a:pt x="572" y="1331"/>
                  </a:lnTo>
                  <a:lnTo>
                    <a:pt x="536" y="1428"/>
                  </a:lnTo>
                  <a:lnTo>
                    <a:pt x="563" y="1510"/>
                  </a:lnTo>
                  <a:lnTo>
                    <a:pt x="564" y="1513"/>
                  </a:lnTo>
                  <a:lnTo>
                    <a:pt x="566" y="1520"/>
                  </a:lnTo>
                  <a:lnTo>
                    <a:pt x="568" y="1528"/>
                  </a:lnTo>
                  <a:lnTo>
                    <a:pt x="570" y="1536"/>
                  </a:lnTo>
                  <a:lnTo>
                    <a:pt x="569" y="1540"/>
                  </a:lnTo>
                  <a:lnTo>
                    <a:pt x="568" y="1544"/>
                  </a:lnTo>
                  <a:lnTo>
                    <a:pt x="566" y="1549"/>
                  </a:lnTo>
                  <a:lnTo>
                    <a:pt x="564" y="1551"/>
                  </a:lnTo>
                  <a:lnTo>
                    <a:pt x="559" y="1559"/>
                  </a:lnTo>
                  <a:lnTo>
                    <a:pt x="548" y="1574"/>
                  </a:lnTo>
                  <a:lnTo>
                    <a:pt x="538" y="1591"/>
                  </a:lnTo>
                  <a:lnTo>
                    <a:pt x="533" y="1597"/>
                  </a:lnTo>
                  <a:lnTo>
                    <a:pt x="530" y="1608"/>
                  </a:lnTo>
                  <a:lnTo>
                    <a:pt x="522" y="1630"/>
                  </a:lnTo>
                  <a:lnTo>
                    <a:pt x="515" y="1653"/>
                  </a:lnTo>
                  <a:lnTo>
                    <a:pt x="510" y="1664"/>
                  </a:lnTo>
                  <a:lnTo>
                    <a:pt x="507" y="1669"/>
                  </a:lnTo>
                  <a:lnTo>
                    <a:pt x="502" y="1676"/>
                  </a:lnTo>
                  <a:lnTo>
                    <a:pt x="496" y="1683"/>
                  </a:lnTo>
                  <a:lnTo>
                    <a:pt x="493" y="1687"/>
                  </a:lnTo>
                  <a:lnTo>
                    <a:pt x="488" y="1691"/>
                  </a:lnTo>
                  <a:lnTo>
                    <a:pt x="480" y="1697"/>
                  </a:lnTo>
                  <a:lnTo>
                    <a:pt x="473" y="1701"/>
                  </a:lnTo>
                  <a:lnTo>
                    <a:pt x="470" y="1703"/>
                  </a:lnTo>
                  <a:lnTo>
                    <a:pt x="451" y="1725"/>
                  </a:lnTo>
                  <a:lnTo>
                    <a:pt x="440" y="1721"/>
                  </a:lnTo>
                  <a:lnTo>
                    <a:pt x="436" y="1720"/>
                  </a:lnTo>
                  <a:lnTo>
                    <a:pt x="430" y="1717"/>
                  </a:lnTo>
                  <a:lnTo>
                    <a:pt x="419" y="1714"/>
                  </a:lnTo>
                  <a:lnTo>
                    <a:pt x="408" y="1710"/>
                  </a:lnTo>
                  <a:lnTo>
                    <a:pt x="396" y="1707"/>
                  </a:lnTo>
                  <a:lnTo>
                    <a:pt x="386" y="1705"/>
                  </a:lnTo>
                  <a:lnTo>
                    <a:pt x="379" y="1702"/>
                  </a:lnTo>
                  <a:lnTo>
                    <a:pt x="377" y="1701"/>
                  </a:lnTo>
                  <a:lnTo>
                    <a:pt x="373" y="1700"/>
                  </a:lnTo>
                  <a:lnTo>
                    <a:pt x="371" y="1701"/>
                  </a:lnTo>
                  <a:lnTo>
                    <a:pt x="363" y="1702"/>
                  </a:lnTo>
                  <a:lnTo>
                    <a:pt x="352" y="1706"/>
                  </a:lnTo>
                  <a:lnTo>
                    <a:pt x="340" y="1709"/>
                  </a:lnTo>
                  <a:lnTo>
                    <a:pt x="327" y="1711"/>
                  </a:lnTo>
                  <a:lnTo>
                    <a:pt x="314" y="1715"/>
                  </a:lnTo>
                  <a:lnTo>
                    <a:pt x="305" y="1717"/>
                  </a:lnTo>
                  <a:lnTo>
                    <a:pt x="301" y="1718"/>
                  </a:lnTo>
                  <a:lnTo>
                    <a:pt x="295" y="1716"/>
                  </a:lnTo>
                  <a:lnTo>
                    <a:pt x="286" y="1713"/>
                  </a:lnTo>
                  <a:lnTo>
                    <a:pt x="273" y="1707"/>
                  </a:lnTo>
                  <a:lnTo>
                    <a:pt x="260" y="1701"/>
                  </a:lnTo>
                  <a:lnTo>
                    <a:pt x="246" y="1695"/>
                  </a:lnTo>
                  <a:lnTo>
                    <a:pt x="235" y="1690"/>
                  </a:lnTo>
                  <a:lnTo>
                    <a:pt x="228" y="1686"/>
                  </a:lnTo>
                  <a:lnTo>
                    <a:pt x="225" y="1685"/>
                  </a:lnTo>
                  <a:lnTo>
                    <a:pt x="109" y="1677"/>
                  </a:lnTo>
                  <a:lnTo>
                    <a:pt x="0" y="1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1E31E257-C743-A83F-20A9-BA18C5A6D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978"/>
              <a:ext cx="876" cy="919"/>
            </a:xfrm>
            <a:custGeom>
              <a:avLst/>
              <a:gdLst>
                <a:gd name="T0" fmla="*/ 28 w 1752"/>
                <a:gd name="T1" fmla="*/ 6 h 1839"/>
                <a:gd name="T2" fmla="*/ 27 w 1752"/>
                <a:gd name="T3" fmla="*/ 8 h 1839"/>
                <a:gd name="T4" fmla="*/ 26 w 1752"/>
                <a:gd name="T5" fmla="*/ 11 h 1839"/>
                <a:gd name="T6" fmla="*/ 26 w 1752"/>
                <a:gd name="T7" fmla="*/ 11 h 1839"/>
                <a:gd name="T8" fmla="*/ 25 w 1752"/>
                <a:gd name="T9" fmla="*/ 13 h 1839"/>
                <a:gd name="T10" fmla="*/ 24 w 1752"/>
                <a:gd name="T11" fmla="*/ 15 h 1839"/>
                <a:gd name="T12" fmla="*/ 26 w 1752"/>
                <a:gd name="T13" fmla="*/ 16 h 1839"/>
                <a:gd name="T14" fmla="*/ 26 w 1752"/>
                <a:gd name="T15" fmla="*/ 17 h 1839"/>
                <a:gd name="T16" fmla="*/ 26 w 1752"/>
                <a:gd name="T17" fmla="*/ 19 h 1839"/>
                <a:gd name="T18" fmla="*/ 26 w 1752"/>
                <a:gd name="T19" fmla="*/ 21 h 1839"/>
                <a:gd name="T20" fmla="*/ 26 w 1752"/>
                <a:gd name="T21" fmla="*/ 22 h 1839"/>
                <a:gd name="T22" fmla="*/ 27 w 1752"/>
                <a:gd name="T23" fmla="*/ 22 h 1839"/>
                <a:gd name="T24" fmla="*/ 27 w 1752"/>
                <a:gd name="T25" fmla="*/ 24 h 1839"/>
                <a:gd name="T26" fmla="*/ 26 w 1752"/>
                <a:gd name="T27" fmla="*/ 25 h 1839"/>
                <a:gd name="T28" fmla="*/ 25 w 1752"/>
                <a:gd name="T29" fmla="*/ 26 h 1839"/>
                <a:gd name="T30" fmla="*/ 23 w 1752"/>
                <a:gd name="T31" fmla="*/ 25 h 1839"/>
                <a:gd name="T32" fmla="*/ 22 w 1752"/>
                <a:gd name="T33" fmla="*/ 25 h 1839"/>
                <a:gd name="T34" fmla="*/ 20 w 1752"/>
                <a:gd name="T35" fmla="*/ 24 h 1839"/>
                <a:gd name="T36" fmla="*/ 20 w 1752"/>
                <a:gd name="T37" fmla="*/ 24 h 1839"/>
                <a:gd name="T38" fmla="*/ 18 w 1752"/>
                <a:gd name="T39" fmla="*/ 25 h 1839"/>
                <a:gd name="T40" fmla="*/ 16 w 1752"/>
                <a:gd name="T41" fmla="*/ 28 h 1839"/>
                <a:gd name="T42" fmla="*/ 15 w 1752"/>
                <a:gd name="T43" fmla="*/ 28 h 1839"/>
                <a:gd name="T44" fmla="*/ 14 w 1752"/>
                <a:gd name="T45" fmla="*/ 27 h 1839"/>
                <a:gd name="T46" fmla="*/ 11 w 1752"/>
                <a:gd name="T47" fmla="*/ 27 h 1839"/>
                <a:gd name="T48" fmla="*/ 8 w 1752"/>
                <a:gd name="T49" fmla="*/ 26 h 1839"/>
                <a:gd name="T50" fmla="*/ 7 w 1752"/>
                <a:gd name="T51" fmla="*/ 26 h 1839"/>
                <a:gd name="T52" fmla="*/ 6 w 1752"/>
                <a:gd name="T53" fmla="*/ 25 h 1839"/>
                <a:gd name="T54" fmla="*/ 7 w 1752"/>
                <a:gd name="T55" fmla="*/ 24 h 1839"/>
                <a:gd name="T56" fmla="*/ 7 w 1752"/>
                <a:gd name="T57" fmla="*/ 21 h 1839"/>
                <a:gd name="T58" fmla="*/ 8 w 1752"/>
                <a:gd name="T59" fmla="*/ 19 h 1839"/>
                <a:gd name="T60" fmla="*/ 8 w 1752"/>
                <a:gd name="T61" fmla="*/ 17 h 1839"/>
                <a:gd name="T62" fmla="*/ 8 w 1752"/>
                <a:gd name="T63" fmla="*/ 16 h 1839"/>
                <a:gd name="T64" fmla="*/ 7 w 1752"/>
                <a:gd name="T65" fmla="*/ 15 h 1839"/>
                <a:gd name="T66" fmla="*/ 6 w 1752"/>
                <a:gd name="T67" fmla="*/ 13 h 1839"/>
                <a:gd name="T68" fmla="*/ 7 w 1752"/>
                <a:gd name="T69" fmla="*/ 12 h 1839"/>
                <a:gd name="T70" fmla="*/ 5 w 1752"/>
                <a:gd name="T71" fmla="*/ 11 h 1839"/>
                <a:gd name="T72" fmla="*/ 2 w 1752"/>
                <a:gd name="T73" fmla="*/ 10 h 1839"/>
                <a:gd name="T74" fmla="*/ 1 w 1752"/>
                <a:gd name="T75" fmla="*/ 9 h 1839"/>
                <a:gd name="T76" fmla="*/ 1 w 1752"/>
                <a:gd name="T77" fmla="*/ 8 h 1839"/>
                <a:gd name="T78" fmla="*/ 1 w 1752"/>
                <a:gd name="T79" fmla="*/ 7 h 1839"/>
                <a:gd name="T80" fmla="*/ 3 w 1752"/>
                <a:gd name="T81" fmla="*/ 7 h 1839"/>
                <a:gd name="T82" fmla="*/ 4 w 1752"/>
                <a:gd name="T83" fmla="*/ 7 h 1839"/>
                <a:gd name="T84" fmla="*/ 5 w 1752"/>
                <a:gd name="T85" fmla="*/ 7 h 1839"/>
                <a:gd name="T86" fmla="*/ 7 w 1752"/>
                <a:gd name="T87" fmla="*/ 8 h 1839"/>
                <a:gd name="T88" fmla="*/ 7 w 1752"/>
                <a:gd name="T89" fmla="*/ 5 h 1839"/>
                <a:gd name="T90" fmla="*/ 8 w 1752"/>
                <a:gd name="T91" fmla="*/ 4 h 1839"/>
                <a:gd name="T92" fmla="*/ 9 w 1752"/>
                <a:gd name="T93" fmla="*/ 5 h 1839"/>
                <a:gd name="T94" fmla="*/ 10 w 1752"/>
                <a:gd name="T95" fmla="*/ 5 h 1839"/>
                <a:gd name="T96" fmla="*/ 11 w 1752"/>
                <a:gd name="T97" fmla="*/ 4 h 1839"/>
                <a:gd name="T98" fmla="*/ 13 w 1752"/>
                <a:gd name="T99" fmla="*/ 3 h 1839"/>
                <a:gd name="T100" fmla="*/ 14 w 1752"/>
                <a:gd name="T101" fmla="*/ 2 h 1839"/>
                <a:gd name="T102" fmla="*/ 14 w 1752"/>
                <a:gd name="T103" fmla="*/ 1 h 1839"/>
                <a:gd name="T104" fmla="*/ 14 w 1752"/>
                <a:gd name="T105" fmla="*/ 0 h 1839"/>
                <a:gd name="T106" fmla="*/ 16 w 1752"/>
                <a:gd name="T107" fmla="*/ 0 h 1839"/>
                <a:gd name="T108" fmla="*/ 16 w 1752"/>
                <a:gd name="T109" fmla="*/ 0 h 1839"/>
                <a:gd name="T110" fmla="*/ 17 w 1752"/>
                <a:gd name="T111" fmla="*/ 2 h 1839"/>
                <a:gd name="T112" fmla="*/ 19 w 1752"/>
                <a:gd name="T113" fmla="*/ 2 h 1839"/>
                <a:gd name="T114" fmla="*/ 20 w 1752"/>
                <a:gd name="T115" fmla="*/ 3 h 1839"/>
                <a:gd name="T116" fmla="*/ 21 w 1752"/>
                <a:gd name="T117" fmla="*/ 4 h 1839"/>
                <a:gd name="T118" fmla="*/ 24 w 1752"/>
                <a:gd name="T119" fmla="*/ 5 h 1839"/>
                <a:gd name="T120" fmla="*/ 25 w 1752"/>
                <a:gd name="T121" fmla="*/ 5 h 18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52" h="1839">
                  <a:moveTo>
                    <a:pt x="1683" y="423"/>
                  </a:moveTo>
                  <a:lnTo>
                    <a:pt x="1685" y="423"/>
                  </a:lnTo>
                  <a:lnTo>
                    <a:pt x="1691" y="423"/>
                  </a:lnTo>
                  <a:lnTo>
                    <a:pt x="1699" y="422"/>
                  </a:lnTo>
                  <a:lnTo>
                    <a:pt x="1709" y="422"/>
                  </a:lnTo>
                  <a:lnTo>
                    <a:pt x="1720" y="421"/>
                  </a:lnTo>
                  <a:lnTo>
                    <a:pt x="1731" y="421"/>
                  </a:lnTo>
                  <a:lnTo>
                    <a:pt x="1743" y="419"/>
                  </a:lnTo>
                  <a:lnTo>
                    <a:pt x="1752" y="419"/>
                  </a:lnTo>
                  <a:lnTo>
                    <a:pt x="1746" y="434"/>
                  </a:lnTo>
                  <a:lnTo>
                    <a:pt x="1740" y="451"/>
                  </a:lnTo>
                  <a:lnTo>
                    <a:pt x="1736" y="464"/>
                  </a:lnTo>
                  <a:lnTo>
                    <a:pt x="1733" y="469"/>
                  </a:lnTo>
                  <a:lnTo>
                    <a:pt x="1734" y="475"/>
                  </a:lnTo>
                  <a:lnTo>
                    <a:pt x="1738" y="490"/>
                  </a:lnTo>
                  <a:lnTo>
                    <a:pt x="1743" y="506"/>
                  </a:lnTo>
                  <a:lnTo>
                    <a:pt x="1745" y="517"/>
                  </a:lnTo>
                  <a:lnTo>
                    <a:pt x="1737" y="527"/>
                  </a:lnTo>
                  <a:lnTo>
                    <a:pt x="1726" y="540"/>
                  </a:lnTo>
                  <a:lnTo>
                    <a:pt x="1716" y="552"/>
                  </a:lnTo>
                  <a:lnTo>
                    <a:pt x="1711" y="558"/>
                  </a:lnTo>
                  <a:lnTo>
                    <a:pt x="1695" y="669"/>
                  </a:lnTo>
                  <a:lnTo>
                    <a:pt x="1695" y="678"/>
                  </a:lnTo>
                  <a:lnTo>
                    <a:pt x="1694" y="696"/>
                  </a:lnTo>
                  <a:lnTo>
                    <a:pt x="1693" y="717"/>
                  </a:lnTo>
                  <a:lnTo>
                    <a:pt x="1692" y="734"/>
                  </a:lnTo>
                  <a:lnTo>
                    <a:pt x="1687" y="736"/>
                  </a:lnTo>
                  <a:lnTo>
                    <a:pt x="1680" y="740"/>
                  </a:lnTo>
                  <a:lnTo>
                    <a:pt x="1672" y="744"/>
                  </a:lnTo>
                  <a:lnTo>
                    <a:pt x="1663" y="750"/>
                  </a:lnTo>
                  <a:lnTo>
                    <a:pt x="1655" y="755"/>
                  </a:lnTo>
                  <a:lnTo>
                    <a:pt x="1647" y="759"/>
                  </a:lnTo>
                  <a:lnTo>
                    <a:pt x="1641" y="762"/>
                  </a:lnTo>
                  <a:lnTo>
                    <a:pt x="1638" y="764"/>
                  </a:lnTo>
                  <a:lnTo>
                    <a:pt x="1634" y="764"/>
                  </a:lnTo>
                  <a:lnTo>
                    <a:pt x="1630" y="764"/>
                  </a:lnTo>
                  <a:lnTo>
                    <a:pt x="1624" y="764"/>
                  </a:lnTo>
                  <a:lnTo>
                    <a:pt x="1617" y="764"/>
                  </a:lnTo>
                  <a:lnTo>
                    <a:pt x="1610" y="764"/>
                  </a:lnTo>
                  <a:lnTo>
                    <a:pt x="1605" y="764"/>
                  </a:lnTo>
                  <a:lnTo>
                    <a:pt x="1601" y="764"/>
                  </a:lnTo>
                  <a:lnTo>
                    <a:pt x="1600" y="764"/>
                  </a:lnTo>
                  <a:lnTo>
                    <a:pt x="1599" y="773"/>
                  </a:lnTo>
                  <a:lnTo>
                    <a:pt x="1596" y="794"/>
                  </a:lnTo>
                  <a:lnTo>
                    <a:pt x="1594" y="816"/>
                  </a:lnTo>
                  <a:lnTo>
                    <a:pt x="1592" y="831"/>
                  </a:lnTo>
                  <a:lnTo>
                    <a:pt x="1586" y="833"/>
                  </a:lnTo>
                  <a:lnTo>
                    <a:pt x="1578" y="838"/>
                  </a:lnTo>
                  <a:lnTo>
                    <a:pt x="1567" y="842"/>
                  </a:lnTo>
                  <a:lnTo>
                    <a:pt x="1556" y="847"/>
                  </a:lnTo>
                  <a:lnTo>
                    <a:pt x="1546" y="851"/>
                  </a:lnTo>
                  <a:lnTo>
                    <a:pt x="1536" y="856"/>
                  </a:lnTo>
                  <a:lnTo>
                    <a:pt x="1531" y="858"/>
                  </a:lnTo>
                  <a:lnTo>
                    <a:pt x="1528" y="860"/>
                  </a:lnTo>
                  <a:lnTo>
                    <a:pt x="1494" y="908"/>
                  </a:lnTo>
                  <a:lnTo>
                    <a:pt x="1494" y="990"/>
                  </a:lnTo>
                  <a:lnTo>
                    <a:pt x="1494" y="995"/>
                  </a:lnTo>
                  <a:lnTo>
                    <a:pt x="1496" y="1006"/>
                  </a:lnTo>
                  <a:lnTo>
                    <a:pt x="1497" y="1017"/>
                  </a:lnTo>
                  <a:lnTo>
                    <a:pt x="1497" y="1022"/>
                  </a:lnTo>
                  <a:lnTo>
                    <a:pt x="1498" y="1032"/>
                  </a:lnTo>
                  <a:lnTo>
                    <a:pt x="1558" y="1037"/>
                  </a:lnTo>
                  <a:lnTo>
                    <a:pt x="1561" y="1036"/>
                  </a:lnTo>
                  <a:lnTo>
                    <a:pt x="1566" y="1033"/>
                  </a:lnTo>
                  <a:lnTo>
                    <a:pt x="1574" y="1030"/>
                  </a:lnTo>
                  <a:lnTo>
                    <a:pt x="1581" y="1027"/>
                  </a:lnTo>
                  <a:lnTo>
                    <a:pt x="1585" y="1029"/>
                  </a:lnTo>
                  <a:lnTo>
                    <a:pt x="1589" y="1032"/>
                  </a:lnTo>
                  <a:lnTo>
                    <a:pt x="1595" y="1037"/>
                  </a:lnTo>
                  <a:lnTo>
                    <a:pt x="1601" y="1040"/>
                  </a:lnTo>
                  <a:lnTo>
                    <a:pt x="1607" y="1045"/>
                  </a:lnTo>
                  <a:lnTo>
                    <a:pt x="1611" y="1048"/>
                  </a:lnTo>
                  <a:lnTo>
                    <a:pt x="1615" y="1052"/>
                  </a:lnTo>
                  <a:lnTo>
                    <a:pt x="1618" y="1054"/>
                  </a:lnTo>
                  <a:lnTo>
                    <a:pt x="1619" y="1063"/>
                  </a:lnTo>
                  <a:lnTo>
                    <a:pt x="1620" y="1076"/>
                  </a:lnTo>
                  <a:lnTo>
                    <a:pt x="1622" y="1088"/>
                  </a:lnTo>
                  <a:lnTo>
                    <a:pt x="1622" y="1092"/>
                  </a:lnTo>
                  <a:lnTo>
                    <a:pt x="1622" y="1105"/>
                  </a:lnTo>
                  <a:lnTo>
                    <a:pt x="1624" y="1132"/>
                  </a:lnTo>
                  <a:lnTo>
                    <a:pt x="1625" y="1161"/>
                  </a:lnTo>
                  <a:lnTo>
                    <a:pt x="1625" y="1174"/>
                  </a:lnTo>
                  <a:lnTo>
                    <a:pt x="1629" y="1177"/>
                  </a:lnTo>
                  <a:lnTo>
                    <a:pt x="1637" y="1184"/>
                  </a:lnTo>
                  <a:lnTo>
                    <a:pt x="1647" y="1192"/>
                  </a:lnTo>
                  <a:lnTo>
                    <a:pt x="1655" y="1199"/>
                  </a:lnTo>
                  <a:lnTo>
                    <a:pt x="1653" y="1206"/>
                  </a:lnTo>
                  <a:lnTo>
                    <a:pt x="1650" y="1212"/>
                  </a:lnTo>
                  <a:lnTo>
                    <a:pt x="1648" y="1218"/>
                  </a:lnTo>
                  <a:lnTo>
                    <a:pt x="1647" y="1222"/>
                  </a:lnTo>
                  <a:lnTo>
                    <a:pt x="1642" y="1225"/>
                  </a:lnTo>
                  <a:lnTo>
                    <a:pt x="1637" y="1229"/>
                  </a:lnTo>
                  <a:lnTo>
                    <a:pt x="1629" y="1234"/>
                  </a:lnTo>
                  <a:lnTo>
                    <a:pt x="1620" y="1238"/>
                  </a:lnTo>
                  <a:lnTo>
                    <a:pt x="1612" y="1243"/>
                  </a:lnTo>
                  <a:lnTo>
                    <a:pt x="1605" y="1248"/>
                  </a:lnTo>
                  <a:lnTo>
                    <a:pt x="1601" y="1250"/>
                  </a:lnTo>
                  <a:lnTo>
                    <a:pt x="1599" y="1251"/>
                  </a:lnTo>
                  <a:lnTo>
                    <a:pt x="1599" y="1298"/>
                  </a:lnTo>
                  <a:lnTo>
                    <a:pt x="1608" y="1350"/>
                  </a:lnTo>
                  <a:lnTo>
                    <a:pt x="1610" y="1350"/>
                  </a:lnTo>
                  <a:lnTo>
                    <a:pt x="1616" y="1351"/>
                  </a:lnTo>
                  <a:lnTo>
                    <a:pt x="1624" y="1353"/>
                  </a:lnTo>
                  <a:lnTo>
                    <a:pt x="1630" y="1354"/>
                  </a:lnTo>
                  <a:lnTo>
                    <a:pt x="1630" y="1367"/>
                  </a:lnTo>
                  <a:lnTo>
                    <a:pt x="1630" y="1385"/>
                  </a:lnTo>
                  <a:lnTo>
                    <a:pt x="1630" y="1400"/>
                  </a:lnTo>
                  <a:lnTo>
                    <a:pt x="1630" y="1405"/>
                  </a:lnTo>
                  <a:lnTo>
                    <a:pt x="1630" y="1412"/>
                  </a:lnTo>
                  <a:lnTo>
                    <a:pt x="1632" y="1427"/>
                  </a:lnTo>
                  <a:lnTo>
                    <a:pt x="1633" y="1442"/>
                  </a:lnTo>
                  <a:lnTo>
                    <a:pt x="1633" y="1449"/>
                  </a:lnTo>
                  <a:lnTo>
                    <a:pt x="1634" y="1461"/>
                  </a:lnTo>
                  <a:lnTo>
                    <a:pt x="1637" y="1461"/>
                  </a:lnTo>
                  <a:lnTo>
                    <a:pt x="1645" y="1461"/>
                  </a:lnTo>
                  <a:lnTo>
                    <a:pt x="1656" y="1460"/>
                  </a:lnTo>
                  <a:lnTo>
                    <a:pt x="1669" y="1458"/>
                  </a:lnTo>
                  <a:lnTo>
                    <a:pt x="1681" y="1458"/>
                  </a:lnTo>
                  <a:lnTo>
                    <a:pt x="1694" y="1457"/>
                  </a:lnTo>
                  <a:lnTo>
                    <a:pt x="1705" y="1456"/>
                  </a:lnTo>
                  <a:lnTo>
                    <a:pt x="1710" y="1456"/>
                  </a:lnTo>
                  <a:lnTo>
                    <a:pt x="1714" y="1461"/>
                  </a:lnTo>
                  <a:lnTo>
                    <a:pt x="1717" y="1465"/>
                  </a:lnTo>
                  <a:lnTo>
                    <a:pt x="1722" y="1471"/>
                  </a:lnTo>
                  <a:lnTo>
                    <a:pt x="1726" y="1476"/>
                  </a:lnTo>
                  <a:lnTo>
                    <a:pt x="1720" y="1486"/>
                  </a:lnTo>
                  <a:lnTo>
                    <a:pt x="1709" y="1500"/>
                  </a:lnTo>
                  <a:lnTo>
                    <a:pt x="1701" y="1513"/>
                  </a:lnTo>
                  <a:lnTo>
                    <a:pt x="1698" y="1517"/>
                  </a:lnTo>
                  <a:lnTo>
                    <a:pt x="1717" y="1558"/>
                  </a:lnTo>
                  <a:lnTo>
                    <a:pt x="1706" y="1562"/>
                  </a:lnTo>
                  <a:lnTo>
                    <a:pt x="1691" y="1567"/>
                  </a:lnTo>
                  <a:lnTo>
                    <a:pt x="1675" y="1573"/>
                  </a:lnTo>
                  <a:lnTo>
                    <a:pt x="1657" y="1577"/>
                  </a:lnTo>
                  <a:lnTo>
                    <a:pt x="1642" y="1583"/>
                  </a:lnTo>
                  <a:lnTo>
                    <a:pt x="1630" y="1587"/>
                  </a:lnTo>
                  <a:lnTo>
                    <a:pt x="1622" y="1590"/>
                  </a:lnTo>
                  <a:lnTo>
                    <a:pt x="1618" y="1591"/>
                  </a:lnTo>
                  <a:lnTo>
                    <a:pt x="1617" y="1601"/>
                  </a:lnTo>
                  <a:lnTo>
                    <a:pt x="1615" y="1626"/>
                  </a:lnTo>
                  <a:lnTo>
                    <a:pt x="1611" y="1650"/>
                  </a:lnTo>
                  <a:lnTo>
                    <a:pt x="1610" y="1660"/>
                  </a:lnTo>
                  <a:lnTo>
                    <a:pt x="1609" y="1664"/>
                  </a:lnTo>
                  <a:lnTo>
                    <a:pt x="1607" y="1673"/>
                  </a:lnTo>
                  <a:lnTo>
                    <a:pt x="1604" y="1683"/>
                  </a:lnTo>
                  <a:lnTo>
                    <a:pt x="1601" y="1693"/>
                  </a:lnTo>
                  <a:lnTo>
                    <a:pt x="1594" y="1695"/>
                  </a:lnTo>
                  <a:lnTo>
                    <a:pt x="1585" y="1695"/>
                  </a:lnTo>
                  <a:lnTo>
                    <a:pt x="1573" y="1696"/>
                  </a:lnTo>
                  <a:lnTo>
                    <a:pt x="1562" y="1697"/>
                  </a:lnTo>
                  <a:lnTo>
                    <a:pt x="1549" y="1698"/>
                  </a:lnTo>
                  <a:lnTo>
                    <a:pt x="1539" y="1699"/>
                  </a:lnTo>
                  <a:lnTo>
                    <a:pt x="1529" y="1699"/>
                  </a:lnTo>
                  <a:lnTo>
                    <a:pt x="1525" y="1700"/>
                  </a:lnTo>
                  <a:lnTo>
                    <a:pt x="1519" y="1696"/>
                  </a:lnTo>
                  <a:lnTo>
                    <a:pt x="1512" y="1690"/>
                  </a:lnTo>
                  <a:lnTo>
                    <a:pt x="1506" y="1685"/>
                  </a:lnTo>
                  <a:lnTo>
                    <a:pt x="1504" y="1683"/>
                  </a:lnTo>
                  <a:lnTo>
                    <a:pt x="1464" y="1662"/>
                  </a:lnTo>
                  <a:lnTo>
                    <a:pt x="1461" y="1661"/>
                  </a:lnTo>
                  <a:lnTo>
                    <a:pt x="1455" y="1659"/>
                  </a:lnTo>
                  <a:lnTo>
                    <a:pt x="1444" y="1655"/>
                  </a:lnTo>
                  <a:lnTo>
                    <a:pt x="1433" y="1651"/>
                  </a:lnTo>
                  <a:lnTo>
                    <a:pt x="1419" y="1645"/>
                  </a:lnTo>
                  <a:lnTo>
                    <a:pt x="1405" y="1640"/>
                  </a:lnTo>
                  <a:lnTo>
                    <a:pt x="1391" y="1635"/>
                  </a:lnTo>
                  <a:lnTo>
                    <a:pt x="1380" y="1630"/>
                  </a:lnTo>
                  <a:lnTo>
                    <a:pt x="1381" y="1628"/>
                  </a:lnTo>
                  <a:lnTo>
                    <a:pt x="1384" y="1626"/>
                  </a:lnTo>
                  <a:lnTo>
                    <a:pt x="1387" y="1623"/>
                  </a:lnTo>
                  <a:lnTo>
                    <a:pt x="1388" y="1622"/>
                  </a:lnTo>
                  <a:lnTo>
                    <a:pt x="1365" y="1576"/>
                  </a:lnTo>
                  <a:lnTo>
                    <a:pt x="1321" y="1576"/>
                  </a:lnTo>
                  <a:lnTo>
                    <a:pt x="1320" y="1576"/>
                  </a:lnTo>
                  <a:lnTo>
                    <a:pt x="1315" y="1578"/>
                  </a:lnTo>
                  <a:lnTo>
                    <a:pt x="1308" y="1579"/>
                  </a:lnTo>
                  <a:lnTo>
                    <a:pt x="1301" y="1582"/>
                  </a:lnTo>
                  <a:lnTo>
                    <a:pt x="1292" y="1585"/>
                  </a:lnTo>
                  <a:lnTo>
                    <a:pt x="1285" y="1587"/>
                  </a:lnTo>
                  <a:lnTo>
                    <a:pt x="1278" y="1590"/>
                  </a:lnTo>
                  <a:lnTo>
                    <a:pt x="1274" y="1591"/>
                  </a:lnTo>
                  <a:lnTo>
                    <a:pt x="1270" y="1587"/>
                  </a:lnTo>
                  <a:lnTo>
                    <a:pt x="1264" y="1584"/>
                  </a:lnTo>
                  <a:lnTo>
                    <a:pt x="1258" y="1578"/>
                  </a:lnTo>
                  <a:lnTo>
                    <a:pt x="1249" y="1574"/>
                  </a:lnTo>
                  <a:lnTo>
                    <a:pt x="1243" y="1568"/>
                  </a:lnTo>
                  <a:lnTo>
                    <a:pt x="1237" y="1564"/>
                  </a:lnTo>
                  <a:lnTo>
                    <a:pt x="1232" y="1561"/>
                  </a:lnTo>
                  <a:lnTo>
                    <a:pt x="1231" y="1560"/>
                  </a:lnTo>
                  <a:lnTo>
                    <a:pt x="1229" y="1562"/>
                  </a:lnTo>
                  <a:lnTo>
                    <a:pt x="1223" y="1570"/>
                  </a:lnTo>
                  <a:lnTo>
                    <a:pt x="1215" y="1581"/>
                  </a:lnTo>
                  <a:lnTo>
                    <a:pt x="1206" y="1593"/>
                  </a:lnTo>
                  <a:lnTo>
                    <a:pt x="1195" y="1606"/>
                  </a:lnTo>
                  <a:lnTo>
                    <a:pt x="1186" y="1619"/>
                  </a:lnTo>
                  <a:lnTo>
                    <a:pt x="1179" y="1628"/>
                  </a:lnTo>
                  <a:lnTo>
                    <a:pt x="1176" y="1632"/>
                  </a:lnTo>
                  <a:lnTo>
                    <a:pt x="1170" y="1634"/>
                  </a:lnTo>
                  <a:lnTo>
                    <a:pt x="1158" y="1637"/>
                  </a:lnTo>
                  <a:lnTo>
                    <a:pt x="1144" y="1640"/>
                  </a:lnTo>
                  <a:lnTo>
                    <a:pt x="1127" y="1644"/>
                  </a:lnTo>
                  <a:lnTo>
                    <a:pt x="1111" y="1649"/>
                  </a:lnTo>
                  <a:lnTo>
                    <a:pt x="1099" y="1652"/>
                  </a:lnTo>
                  <a:lnTo>
                    <a:pt x="1088" y="1654"/>
                  </a:lnTo>
                  <a:lnTo>
                    <a:pt x="1085" y="1655"/>
                  </a:lnTo>
                  <a:lnTo>
                    <a:pt x="1047" y="1752"/>
                  </a:lnTo>
                  <a:lnTo>
                    <a:pt x="1047" y="1812"/>
                  </a:lnTo>
                  <a:lnTo>
                    <a:pt x="1035" y="1816"/>
                  </a:lnTo>
                  <a:lnTo>
                    <a:pt x="1024" y="1820"/>
                  </a:lnTo>
                  <a:lnTo>
                    <a:pt x="1012" y="1825"/>
                  </a:lnTo>
                  <a:lnTo>
                    <a:pt x="1001" y="1828"/>
                  </a:lnTo>
                  <a:lnTo>
                    <a:pt x="990" y="1832"/>
                  </a:lnTo>
                  <a:lnTo>
                    <a:pt x="981" y="1835"/>
                  </a:lnTo>
                  <a:lnTo>
                    <a:pt x="975" y="1837"/>
                  </a:lnTo>
                  <a:lnTo>
                    <a:pt x="972" y="1839"/>
                  </a:lnTo>
                  <a:lnTo>
                    <a:pt x="968" y="1837"/>
                  </a:lnTo>
                  <a:lnTo>
                    <a:pt x="964" y="1837"/>
                  </a:lnTo>
                  <a:lnTo>
                    <a:pt x="958" y="1836"/>
                  </a:lnTo>
                  <a:lnTo>
                    <a:pt x="951" y="1835"/>
                  </a:lnTo>
                  <a:lnTo>
                    <a:pt x="944" y="1834"/>
                  </a:lnTo>
                  <a:lnTo>
                    <a:pt x="938" y="1833"/>
                  </a:lnTo>
                  <a:lnTo>
                    <a:pt x="934" y="1833"/>
                  </a:lnTo>
                  <a:lnTo>
                    <a:pt x="930" y="1832"/>
                  </a:lnTo>
                  <a:lnTo>
                    <a:pt x="927" y="1829"/>
                  </a:lnTo>
                  <a:lnTo>
                    <a:pt x="919" y="1824"/>
                  </a:lnTo>
                  <a:lnTo>
                    <a:pt x="907" y="1816"/>
                  </a:lnTo>
                  <a:lnTo>
                    <a:pt x="895" y="1808"/>
                  </a:lnTo>
                  <a:lnTo>
                    <a:pt x="883" y="1799"/>
                  </a:lnTo>
                  <a:lnTo>
                    <a:pt x="873" y="1793"/>
                  </a:lnTo>
                  <a:lnTo>
                    <a:pt x="865" y="1788"/>
                  </a:lnTo>
                  <a:lnTo>
                    <a:pt x="862" y="1786"/>
                  </a:lnTo>
                  <a:lnTo>
                    <a:pt x="739" y="1737"/>
                  </a:lnTo>
                  <a:lnTo>
                    <a:pt x="736" y="1740"/>
                  </a:lnTo>
                  <a:lnTo>
                    <a:pt x="726" y="1744"/>
                  </a:lnTo>
                  <a:lnTo>
                    <a:pt x="713" y="1751"/>
                  </a:lnTo>
                  <a:lnTo>
                    <a:pt x="698" y="1758"/>
                  </a:lnTo>
                  <a:lnTo>
                    <a:pt x="682" y="1767"/>
                  </a:lnTo>
                  <a:lnTo>
                    <a:pt x="668" y="1774"/>
                  </a:lnTo>
                  <a:lnTo>
                    <a:pt x="656" y="1780"/>
                  </a:lnTo>
                  <a:lnTo>
                    <a:pt x="650" y="1783"/>
                  </a:lnTo>
                  <a:lnTo>
                    <a:pt x="638" y="1779"/>
                  </a:lnTo>
                  <a:lnTo>
                    <a:pt x="618" y="1771"/>
                  </a:lnTo>
                  <a:lnTo>
                    <a:pt x="595" y="1761"/>
                  </a:lnTo>
                  <a:lnTo>
                    <a:pt x="570" y="1751"/>
                  </a:lnTo>
                  <a:lnTo>
                    <a:pt x="546" y="1742"/>
                  </a:lnTo>
                  <a:lnTo>
                    <a:pt x="524" y="1733"/>
                  </a:lnTo>
                  <a:lnTo>
                    <a:pt x="508" y="1727"/>
                  </a:lnTo>
                  <a:lnTo>
                    <a:pt x="498" y="1723"/>
                  </a:lnTo>
                  <a:lnTo>
                    <a:pt x="494" y="1722"/>
                  </a:lnTo>
                  <a:lnTo>
                    <a:pt x="487" y="1720"/>
                  </a:lnTo>
                  <a:lnTo>
                    <a:pt x="479" y="1719"/>
                  </a:lnTo>
                  <a:lnTo>
                    <a:pt x="470" y="1718"/>
                  </a:lnTo>
                  <a:lnTo>
                    <a:pt x="462" y="1715"/>
                  </a:lnTo>
                  <a:lnTo>
                    <a:pt x="452" y="1714"/>
                  </a:lnTo>
                  <a:lnTo>
                    <a:pt x="445" y="1713"/>
                  </a:lnTo>
                  <a:lnTo>
                    <a:pt x="440" y="1712"/>
                  </a:lnTo>
                  <a:lnTo>
                    <a:pt x="436" y="1707"/>
                  </a:lnTo>
                  <a:lnTo>
                    <a:pt x="430" y="1700"/>
                  </a:lnTo>
                  <a:lnTo>
                    <a:pt x="424" y="1691"/>
                  </a:lnTo>
                  <a:lnTo>
                    <a:pt x="417" y="1681"/>
                  </a:lnTo>
                  <a:lnTo>
                    <a:pt x="409" y="1670"/>
                  </a:lnTo>
                  <a:lnTo>
                    <a:pt x="402" y="1662"/>
                  </a:lnTo>
                  <a:lnTo>
                    <a:pt x="397" y="1657"/>
                  </a:lnTo>
                  <a:lnTo>
                    <a:pt x="396" y="1654"/>
                  </a:lnTo>
                  <a:lnTo>
                    <a:pt x="391" y="1650"/>
                  </a:lnTo>
                  <a:lnTo>
                    <a:pt x="383" y="1642"/>
                  </a:lnTo>
                  <a:lnTo>
                    <a:pt x="375" y="1634"/>
                  </a:lnTo>
                  <a:lnTo>
                    <a:pt x="372" y="1630"/>
                  </a:lnTo>
                  <a:lnTo>
                    <a:pt x="371" y="1629"/>
                  </a:lnTo>
                  <a:lnTo>
                    <a:pt x="333" y="1612"/>
                  </a:lnTo>
                  <a:lnTo>
                    <a:pt x="337" y="1607"/>
                  </a:lnTo>
                  <a:lnTo>
                    <a:pt x="341" y="1602"/>
                  </a:lnTo>
                  <a:lnTo>
                    <a:pt x="343" y="1599"/>
                  </a:lnTo>
                  <a:lnTo>
                    <a:pt x="344" y="1597"/>
                  </a:lnTo>
                  <a:lnTo>
                    <a:pt x="350" y="1594"/>
                  </a:lnTo>
                  <a:lnTo>
                    <a:pt x="358" y="1589"/>
                  </a:lnTo>
                  <a:lnTo>
                    <a:pt x="365" y="1584"/>
                  </a:lnTo>
                  <a:lnTo>
                    <a:pt x="368" y="1582"/>
                  </a:lnTo>
                  <a:lnTo>
                    <a:pt x="389" y="1551"/>
                  </a:lnTo>
                  <a:lnTo>
                    <a:pt x="392" y="1540"/>
                  </a:lnTo>
                  <a:lnTo>
                    <a:pt x="400" y="1518"/>
                  </a:lnTo>
                  <a:lnTo>
                    <a:pt x="409" y="1496"/>
                  </a:lnTo>
                  <a:lnTo>
                    <a:pt x="413" y="1485"/>
                  </a:lnTo>
                  <a:lnTo>
                    <a:pt x="418" y="1477"/>
                  </a:lnTo>
                  <a:lnTo>
                    <a:pt x="428" y="1461"/>
                  </a:lnTo>
                  <a:lnTo>
                    <a:pt x="438" y="1445"/>
                  </a:lnTo>
                  <a:lnTo>
                    <a:pt x="443" y="1438"/>
                  </a:lnTo>
                  <a:lnTo>
                    <a:pt x="453" y="1415"/>
                  </a:lnTo>
                  <a:lnTo>
                    <a:pt x="444" y="1379"/>
                  </a:lnTo>
                  <a:lnTo>
                    <a:pt x="441" y="1369"/>
                  </a:lnTo>
                  <a:lnTo>
                    <a:pt x="434" y="1347"/>
                  </a:lnTo>
                  <a:lnTo>
                    <a:pt x="426" y="1323"/>
                  </a:lnTo>
                  <a:lnTo>
                    <a:pt x="419" y="1304"/>
                  </a:lnTo>
                  <a:lnTo>
                    <a:pt x="422" y="1294"/>
                  </a:lnTo>
                  <a:lnTo>
                    <a:pt x="430" y="1274"/>
                  </a:lnTo>
                  <a:lnTo>
                    <a:pt x="437" y="1255"/>
                  </a:lnTo>
                  <a:lnTo>
                    <a:pt x="444" y="1238"/>
                  </a:lnTo>
                  <a:lnTo>
                    <a:pt x="449" y="1240"/>
                  </a:lnTo>
                  <a:lnTo>
                    <a:pt x="453" y="1242"/>
                  </a:lnTo>
                  <a:lnTo>
                    <a:pt x="457" y="1243"/>
                  </a:lnTo>
                  <a:lnTo>
                    <a:pt x="459" y="1244"/>
                  </a:lnTo>
                  <a:lnTo>
                    <a:pt x="464" y="1253"/>
                  </a:lnTo>
                  <a:lnTo>
                    <a:pt x="471" y="1267"/>
                  </a:lnTo>
                  <a:lnTo>
                    <a:pt x="478" y="1279"/>
                  </a:lnTo>
                  <a:lnTo>
                    <a:pt x="480" y="1285"/>
                  </a:lnTo>
                  <a:lnTo>
                    <a:pt x="533" y="1290"/>
                  </a:lnTo>
                  <a:lnTo>
                    <a:pt x="539" y="1215"/>
                  </a:lnTo>
                  <a:lnTo>
                    <a:pt x="497" y="1151"/>
                  </a:lnTo>
                  <a:lnTo>
                    <a:pt x="496" y="1149"/>
                  </a:lnTo>
                  <a:lnTo>
                    <a:pt x="493" y="1144"/>
                  </a:lnTo>
                  <a:lnTo>
                    <a:pt x="489" y="1136"/>
                  </a:lnTo>
                  <a:lnTo>
                    <a:pt x="483" y="1127"/>
                  </a:lnTo>
                  <a:lnTo>
                    <a:pt x="478" y="1118"/>
                  </a:lnTo>
                  <a:lnTo>
                    <a:pt x="471" y="1107"/>
                  </a:lnTo>
                  <a:lnTo>
                    <a:pt x="465" y="1098"/>
                  </a:lnTo>
                  <a:lnTo>
                    <a:pt x="460" y="1090"/>
                  </a:lnTo>
                  <a:lnTo>
                    <a:pt x="468" y="1083"/>
                  </a:lnTo>
                  <a:lnTo>
                    <a:pt x="478" y="1075"/>
                  </a:lnTo>
                  <a:lnTo>
                    <a:pt x="485" y="1068"/>
                  </a:lnTo>
                  <a:lnTo>
                    <a:pt x="488" y="1066"/>
                  </a:lnTo>
                  <a:lnTo>
                    <a:pt x="441" y="992"/>
                  </a:lnTo>
                  <a:lnTo>
                    <a:pt x="440" y="992"/>
                  </a:lnTo>
                  <a:lnTo>
                    <a:pt x="436" y="991"/>
                  </a:lnTo>
                  <a:lnTo>
                    <a:pt x="432" y="989"/>
                  </a:lnTo>
                  <a:lnTo>
                    <a:pt x="425" y="986"/>
                  </a:lnTo>
                  <a:lnTo>
                    <a:pt x="419" y="984"/>
                  </a:lnTo>
                  <a:lnTo>
                    <a:pt x="413" y="983"/>
                  </a:lnTo>
                  <a:lnTo>
                    <a:pt x="409" y="980"/>
                  </a:lnTo>
                  <a:lnTo>
                    <a:pt x="405" y="979"/>
                  </a:lnTo>
                  <a:lnTo>
                    <a:pt x="403" y="976"/>
                  </a:lnTo>
                  <a:lnTo>
                    <a:pt x="397" y="969"/>
                  </a:lnTo>
                  <a:lnTo>
                    <a:pt x="390" y="961"/>
                  </a:lnTo>
                  <a:lnTo>
                    <a:pt x="382" y="951"/>
                  </a:lnTo>
                  <a:lnTo>
                    <a:pt x="374" y="941"/>
                  </a:lnTo>
                  <a:lnTo>
                    <a:pt x="367" y="933"/>
                  </a:lnTo>
                  <a:lnTo>
                    <a:pt x="361" y="926"/>
                  </a:lnTo>
                  <a:lnTo>
                    <a:pt x="359" y="923"/>
                  </a:lnTo>
                  <a:lnTo>
                    <a:pt x="357" y="909"/>
                  </a:lnTo>
                  <a:lnTo>
                    <a:pt x="354" y="885"/>
                  </a:lnTo>
                  <a:lnTo>
                    <a:pt x="351" y="860"/>
                  </a:lnTo>
                  <a:lnTo>
                    <a:pt x="349" y="843"/>
                  </a:lnTo>
                  <a:lnTo>
                    <a:pt x="353" y="840"/>
                  </a:lnTo>
                  <a:lnTo>
                    <a:pt x="359" y="835"/>
                  </a:lnTo>
                  <a:lnTo>
                    <a:pt x="362" y="832"/>
                  </a:lnTo>
                  <a:lnTo>
                    <a:pt x="365" y="830"/>
                  </a:lnTo>
                  <a:lnTo>
                    <a:pt x="368" y="828"/>
                  </a:lnTo>
                  <a:lnTo>
                    <a:pt x="374" y="826"/>
                  </a:lnTo>
                  <a:lnTo>
                    <a:pt x="381" y="824"/>
                  </a:lnTo>
                  <a:lnTo>
                    <a:pt x="390" y="820"/>
                  </a:lnTo>
                  <a:lnTo>
                    <a:pt x="398" y="817"/>
                  </a:lnTo>
                  <a:lnTo>
                    <a:pt x="405" y="815"/>
                  </a:lnTo>
                  <a:lnTo>
                    <a:pt x="410" y="813"/>
                  </a:lnTo>
                  <a:lnTo>
                    <a:pt x="412" y="812"/>
                  </a:lnTo>
                  <a:lnTo>
                    <a:pt x="352" y="752"/>
                  </a:lnTo>
                  <a:lnTo>
                    <a:pt x="349" y="752"/>
                  </a:lnTo>
                  <a:lnTo>
                    <a:pt x="342" y="754"/>
                  </a:lnTo>
                  <a:lnTo>
                    <a:pt x="330" y="755"/>
                  </a:lnTo>
                  <a:lnTo>
                    <a:pt x="316" y="757"/>
                  </a:lnTo>
                  <a:lnTo>
                    <a:pt x="303" y="758"/>
                  </a:lnTo>
                  <a:lnTo>
                    <a:pt x="290" y="760"/>
                  </a:lnTo>
                  <a:lnTo>
                    <a:pt x="278" y="762"/>
                  </a:lnTo>
                  <a:lnTo>
                    <a:pt x="270" y="763"/>
                  </a:lnTo>
                  <a:lnTo>
                    <a:pt x="267" y="755"/>
                  </a:lnTo>
                  <a:lnTo>
                    <a:pt x="265" y="747"/>
                  </a:lnTo>
                  <a:lnTo>
                    <a:pt x="262" y="741"/>
                  </a:lnTo>
                  <a:lnTo>
                    <a:pt x="261" y="739"/>
                  </a:lnTo>
                  <a:lnTo>
                    <a:pt x="222" y="696"/>
                  </a:lnTo>
                  <a:lnTo>
                    <a:pt x="137" y="664"/>
                  </a:lnTo>
                  <a:lnTo>
                    <a:pt x="133" y="664"/>
                  </a:lnTo>
                  <a:lnTo>
                    <a:pt x="124" y="663"/>
                  </a:lnTo>
                  <a:lnTo>
                    <a:pt x="111" y="661"/>
                  </a:lnTo>
                  <a:lnTo>
                    <a:pt x="95" y="660"/>
                  </a:lnTo>
                  <a:lnTo>
                    <a:pt x="79" y="659"/>
                  </a:lnTo>
                  <a:lnTo>
                    <a:pt x="64" y="658"/>
                  </a:lnTo>
                  <a:lnTo>
                    <a:pt x="53" y="657"/>
                  </a:lnTo>
                  <a:lnTo>
                    <a:pt x="45" y="656"/>
                  </a:lnTo>
                  <a:lnTo>
                    <a:pt x="41" y="645"/>
                  </a:lnTo>
                  <a:lnTo>
                    <a:pt x="35" y="633"/>
                  </a:lnTo>
                  <a:lnTo>
                    <a:pt x="31" y="621"/>
                  </a:lnTo>
                  <a:lnTo>
                    <a:pt x="28" y="616"/>
                  </a:lnTo>
                  <a:lnTo>
                    <a:pt x="27" y="614"/>
                  </a:lnTo>
                  <a:lnTo>
                    <a:pt x="25" y="608"/>
                  </a:lnTo>
                  <a:lnTo>
                    <a:pt x="20" y="600"/>
                  </a:lnTo>
                  <a:lnTo>
                    <a:pt x="17" y="593"/>
                  </a:lnTo>
                  <a:lnTo>
                    <a:pt x="24" y="589"/>
                  </a:lnTo>
                  <a:lnTo>
                    <a:pt x="33" y="583"/>
                  </a:lnTo>
                  <a:lnTo>
                    <a:pt x="40" y="578"/>
                  </a:lnTo>
                  <a:lnTo>
                    <a:pt x="42" y="576"/>
                  </a:lnTo>
                  <a:lnTo>
                    <a:pt x="36" y="531"/>
                  </a:lnTo>
                  <a:lnTo>
                    <a:pt x="35" y="531"/>
                  </a:lnTo>
                  <a:lnTo>
                    <a:pt x="32" y="529"/>
                  </a:lnTo>
                  <a:lnTo>
                    <a:pt x="27" y="527"/>
                  </a:lnTo>
                  <a:lnTo>
                    <a:pt x="21" y="524"/>
                  </a:lnTo>
                  <a:lnTo>
                    <a:pt x="16" y="521"/>
                  </a:lnTo>
                  <a:lnTo>
                    <a:pt x="10" y="519"/>
                  </a:lnTo>
                  <a:lnTo>
                    <a:pt x="4" y="515"/>
                  </a:lnTo>
                  <a:lnTo>
                    <a:pt x="0" y="513"/>
                  </a:lnTo>
                  <a:lnTo>
                    <a:pt x="1" y="507"/>
                  </a:lnTo>
                  <a:lnTo>
                    <a:pt x="2" y="502"/>
                  </a:lnTo>
                  <a:lnTo>
                    <a:pt x="3" y="497"/>
                  </a:lnTo>
                  <a:lnTo>
                    <a:pt x="4" y="492"/>
                  </a:lnTo>
                  <a:lnTo>
                    <a:pt x="13" y="490"/>
                  </a:lnTo>
                  <a:lnTo>
                    <a:pt x="30" y="487"/>
                  </a:lnTo>
                  <a:lnTo>
                    <a:pt x="50" y="484"/>
                  </a:lnTo>
                  <a:lnTo>
                    <a:pt x="73" y="479"/>
                  </a:lnTo>
                  <a:lnTo>
                    <a:pt x="95" y="476"/>
                  </a:lnTo>
                  <a:lnTo>
                    <a:pt x="115" y="474"/>
                  </a:lnTo>
                  <a:lnTo>
                    <a:pt x="129" y="471"/>
                  </a:lnTo>
                  <a:lnTo>
                    <a:pt x="134" y="470"/>
                  </a:lnTo>
                  <a:lnTo>
                    <a:pt x="138" y="470"/>
                  </a:lnTo>
                  <a:lnTo>
                    <a:pt x="142" y="471"/>
                  </a:lnTo>
                  <a:lnTo>
                    <a:pt x="150" y="472"/>
                  </a:lnTo>
                  <a:lnTo>
                    <a:pt x="159" y="474"/>
                  </a:lnTo>
                  <a:lnTo>
                    <a:pt x="167" y="475"/>
                  </a:lnTo>
                  <a:lnTo>
                    <a:pt x="175" y="476"/>
                  </a:lnTo>
                  <a:lnTo>
                    <a:pt x="180" y="476"/>
                  </a:lnTo>
                  <a:lnTo>
                    <a:pt x="184" y="477"/>
                  </a:lnTo>
                  <a:lnTo>
                    <a:pt x="186" y="479"/>
                  </a:lnTo>
                  <a:lnTo>
                    <a:pt x="192" y="483"/>
                  </a:lnTo>
                  <a:lnTo>
                    <a:pt x="198" y="486"/>
                  </a:lnTo>
                  <a:lnTo>
                    <a:pt x="205" y="492"/>
                  </a:lnTo>
                  <a:lnTo>
                    <a:pt x="212" y="497"/>
                  </a:lnTo>
                  <a:lnTo>
                    <a:pt x="217" y="501"/>
                  </a:lnTo>
                  <a:lnTo>
                    <a:pt x="222" y="504"/>
                  </a:lnTo>
                  <a:lnTo>
                    <a:pt x="223" y="505"/>
                  </a:lnTo>
                  <a:lnTo>
                    <a:pt x="262" y="505"/>
                  </a:lnTo>
                  <a:lnTo>
                    <a:pt x="266" y="505"/>
                  </a:lnTo>
                  <a:lnTo>
                    <a:pt x="276" y="504"/>
                  </a:lnTo>
                  <a:lnTo>
                    <a:pt x="290" y="502"/>
                  </a:lnTo>
                  <a:lnTo>
                    <a:pt x="307" y="501"/>
                  </a:lnTo>
                  <a:lnTo>
                    <a:pt x="324" y="500"/>
                  </a:lnTo>
                  <a:lnTo>
                    <a:pt x="341" y="499"/>
                  </a:lnTo>
                  <a:lnTo>
                    <a:pt x="353" y="498"/>
                  </a:lnTo>
                  <a:lnTo>
                    <a:pt x="361" y="497"/>
                  </a:lnTo>
                  <a:lnTo>
                    <a:pt x="366" y="498"/>
                  </a:lnTo>
                  <a:lnTo>
                    <a:pt x="373" y="501"/>
                  </a:lnTo>
                  <a:lnTo>
                    <a:pt x="383" y="506"/>
                  </a:lnTo>
                  <a:lnTo>
                    <a:pt x="395" y="509"/>
                  </a:lnTo>
                  <a:lnTo>
                    <a:pt x="406" y="514"/>
                  </a:lnTo>
                  <a:lnTo>
                    <a:pt x="415" y="517"/>
                  </a:lnTo>
                  <a:lnTo>
                    <a:pt x="422" y="520"/>
                  </a:lnTo>
                  <a:lnTo>
                    <a:pt x="425" y="521"/>
                  </a:lnTo>
                  <a:lnTo>
                    <a:pt x="429" y="451"/>
                  </a:lnTo>
                  <a:lnTo>
                    <a:pt x="429" y="440"/>
                  </a:lnTo>
                  <a:lnTo>
                    <a:pt x="428" y="418"/>
                  </a:lnTo>
                  <a:lnTo>
                    <a:pt x="426" y="396"/>
                  </a:lnTo>
                  <a:lnTo>
                    <a:pt x="426" y="387"/>
                  </a:lnTo>
                  <a:lnTo>
                    <a:pt x="426" y="384"/>
                  </a:lnTo>
                  <a:lnTo>
                    <a:pt x="421" y="377"/>
                  </a:lnTo>
                  <a:lnTo>
                    <a:pt x="412" y="362"/>
                  </a:lnTo>
                  <a:lnTo>
                    <a:pt x="400" y="347"/>
                  </a:lnTo>
                  <a:lnTo>
                    <a:pt x="395" y="338"/>
                  </a:lnTo>
                  <a:lnTo>
                    <a:pt x="395" y="288"/>
                  </a:lnTo>
                  <a:lnTo>
                    <a:pt x="402" y="288"/>
                  </a:lnTo>
                  <a:lnTo>
                    <a:pt x="410" y="288"/>
                  </a:lnTo>
                  <a:lnTo>
                    <a:pt x="418" y="288"/>
                  </a:lnTo>
                  <a:lnTo>
                    <a:pt x="428" y="289"/>
                  </a:lnTo>
                  <a:lnTo>
                    <a:pt x="437" y="289"/>
                  </a:lnTo>
                  <a:lnTo>
                    <a:pt x="445" y="289"/>
                  </a:lnTo>
                  <a:lnTo>
                    <a:pt x="453" y="290"/>
                  </a:lnTo>
                  <a:lnTo>
                    <a:pt x="460" y="290"/>
                  </a:lnTo>
                  <a:lnTo>
                    <a:pt x="460" y="302"/>
                  </a:lnTo>
                  <a:lnTo>
                    <a:pt x="460" y="316"/>
                  </a:lnTo>
                  <a:lnTo>
                    <a:pt x="460" y="326"/>
                  </a:lnTo>
                  <a:lnTo>
                    <a:pt x="460" y="331"/>
                  </a:lnTo>
                  <a:lnTo>
                    <a:pt x="490" y="356"/>
                  </a:lnTo>
                  <a:lnTo>
                    <a:pt x="493" y="356"/>
                  </a:lnTo>
                  <a:lnTo>
                    <a:pt x="498" y="357"/>
                  </a:lnTo>
                  <a:lnTo>
                    <a:pt x="506" y="358"/>
                  </a:lnTo>
                  <a:lnTo>
                    <a:pt x="516" y="360"/>
                  </a:lnTo>
                  <a:lnTo>
                    <a:pt x="525" y="362"/>
                  </a:lnTo>
                  <a:lnTo>
                    <a:pt x="534" y="363"/>
                  </a:lnTo>
                  <a:lnTo>
                    <a:pt x="540" y="364"/>
                  </a:lnTo>
                  <a:lnTo>
                    <a:pt x="542" y="364"/>
                  </a:lnTo>
                  <a:lnTo>
                    <a:pt x="546" y="365"/>
                  </a:lnTo>
                  <a:lnTo>
                    <a:pt x="553" y="368"/>
                  </a:lnTo>
                  <a:lnTo>
                    <a:pt x="562" y="371"/>
                  </a:lnTo>
                  <a:lnTo>
                    <a:pt x="573" y="376"/>
                  </a:lnTo>
                  <a:lnTo>
                    <a:pt x="584" y="379"/>
                  </a:lnTo>
                  <a:lnTo>
                    <a:pt x="593" y="383"/>
                  </a:lnTo>
                  <a:lnTo>
                    <a:pt x="600" y="385"/>
                  </a:lnTo>
                  <a:lnTo>
                    <a:pt x="602" y="386"/>
                  </a:lnTo>
                  <a:lnTo>
                    <a:pt x="659" y="343"/>
                  </a:lnTo>
                  <a:lnTo>
                    <a:pt x="659" y="338"/>
                  </a:lnTo>
                  <a:lnTo>
                    <a:pt x="659" y="325"/>
                  </a:lnTo>
                  <a:lnTo>
                    <a:pt x="659" y="312"/>
                  </a:lnTo>
                  <a:lnTo>
                    <a:pt x="659" y="307"/>
                  </a:lnTo>
                  <a:lnTo>
                    <a:pt x="659" y="304"/>
                  </a:lnTo>
                  <a:lnTo>
                    <a:pt x="660" y="299"/>
                  </a:lnTo>
                  <a:lnTo>
                    <a:pt x="661" y="292"/>
                  </a:lnTo>
                  <a:lnTo>
                    <a:pt x="662" y="285"/>
                  </a:lnTo>
                  <a:lnTo>
                    <a:pt x="672" y="281"/>
                  </a:lnTo>
                  <a:lnTo>
                    <a:pt x="691" y="275"/>
                  </a:lnTo>
                  <a:lnTo>
                    <a:pt x="714" y="267"/>
                  </a:lnTo>
                  <a:lnTo>
                    <a:pt x="740" y="258"/>
                  </a:lnTo>
                  <a:lnTo>
                    <a:pt x="766" y="250"/>
                  </a:lnTo>
                  <a:lnTo>
                    <a:pt x="789" y="243"/>
                  </a:lnTo>
                  <a:lnTo>
                    <a:pt x="804" y="239"/>
                  </a:lnTo>
                  <a:lnTo>
                    <a:pt x="809" y="236"/>
                  </a:lnTo>
                  <a:lnTo>
                    <a:pt x="812" y="235"/>
                  </a:lnTo>
                  <a:lnTo>
                    <a:pt x="816" y="233"/>
                  </a:lnTo>
                  <a:lnTo>
                    <a:pt x="823" y="229"/>
                  </a:lnTo>
                  <a:lnTo>
                    <a:pt x="830" y="226"/>
                  </a:lnTo>
                  <a:lnTo>
                    <a:pt x="837" y="221"/>
                  </a:lnTo>
                  <a:lnTo>
                    <a:pt x="844" y="219"/>
                  </a:lnTo>
                  <a:lnTo>
                    <a:pt x="849" y="217"/>
                  </a:lnTo>
                  <a:lnTo>
                    <a:pt x="850" y="216"/>
                  </a:lnTo>
                  <a:lnTo>
                    <a:pt x="856" y="213"/>
                  </a:lnTo>
                  <a:lnTo>
                    <a:pt x="861" y="187"/>
                  </a:lnTo>
                  <a:lnTo>
                    <a:pt x="861" y="181"/>
                  </a:lnTo>
                  <a:lnTo>
                    <a:pt x="859" y="167"/>
                  </a:lnTo>
                  <a:lnTo>
                    <a:pt x="858" y="152"/>
                  </a:lnTo>
                  <a:lnTo>
                    <a:pt x="857" y="142"/>
                  </a:lnTo>
                  <a:lnTo>
                    <a:pt x="860" y="136"/>
                  </a:lnTo>
                  <a:lnTo>
                    <a:pt x="866" y="129"/>
                  </a:lnTo>
                  <a:lnTo>
                    <a:pt x="869" y="122"/>
                  </a:lnTo>
                  <a:lnTo>
                    <a:pt x="872" y="120"/>
                  </a:lnTo>
                  <a:lnTo>
                    <a:pt x="876" y="77"/>
                  </a:lnTo>
                  <a:lnTo>
                    <a:pt x="875" y="76"/>
                  </a:lnTo>
                  <a:lnTo>
                    <a:pt x="872" y="72"/>
                  </a:lnTo>
                  <a:lnTo>
                    <a:pt x="867" y="66"/>
                  </a:lnTo>
                  <a:lnTo>
                    <a:pt x="864" y="61"/>
                  </a:lnTo>
                  <a:lnTo>
                    <a:pt x="868" y="55"/>
                  </a:lnTo>
                  <a:lnTo>
                    <a:pt x="873" y="49"/>
                  </a:lnTo>
                  <a:lnTo>
                    <a:pt x="875" y="44"/>
                  </a:lnTo>
                  <a:lnTo>
                    <a:pt x="877" y="42"/>
                  </a:lnTo>
                  <a:lnTo>
                    <a:pt x="880" y="39"/>
                  </a:lnTo>
                  <a:lnTo>
                    <a:pt x="884" y="35"/>
                  </a:lnTo>
                  <a:lnTo>
                    <a:pt x="890" y="29"/>
                  </a:lnTo>
                  <a:lnTo>
                    <a:pt x="894" y="26"/>
                  </a:lnTo>
                  <a:lnTo>
                    <a:pt x="898" y="24"/>
                  </a:lnTo>
                  <a:lnTo>
                    <a:pt x="905" y="23"/>
                  </a:lnTo>
                  <a:lnTo>
                    <a:pt x="914" y="20"/>
                  </a:lnTo>
                  <a:lnTo>
                    <a:pt x="925" y="17"/>
                  </a:lnTo>
                  <a:lnTo>
                    <a:pt x="935" y="15"/>
                  </a:lnTo>
                  <a:lnTo>
                    <a:pt x="944" y="13"/>
                  </a:lnTo>
                  <a:lnTo>
                    <a:pt x="950" y="12"/>
                  </a:lnTo>
                  <a:lnTo>
                    <a:pt x="952" y="11"/>
                  </a:lnTo>
                  <a:lnTo>
                    <a:pt x="957" y="9"/>
                  </a:lnTo>
                  <a:lnTo>
                    <a:pt x="966" y="7"/>
                  </a:lnTo>
                  <a:lnTo>
                    <a:pt x="975" y="5"/>
                  </a:lnTo>
                  <a:lnTo>
                    <a:pt x="980" y="4"/>
                  </a:lnTo>
                  <a:lnTo>
                    <a:pt x="981" y="2"/>
                  </a:lnTo>
                  <a:lnTo>
                    <a:pt x="982" y="2"/>
                  </a:lnTo>
                  <a:lnTo>
                    <a:pt x="985" y="1"/>
                  </a:lnTo>
                  <a:lnTo>
                    <a:pt x="987" y="0"/>
                  </a:lnTo>
                  <a:lnTo>
                    <a:pt x="994" y="12"/>
                  </a:lnTo>
                  <a:lnTo>
                    <a:pt x="1002" y="23"/>
                  </a:lnTo>
                  <a:lnTo>
                    <a:pt x="1006" y="32"/>
                  </a:lnTo>
                  <a:lnTo>
                    <a:pt x="1009" y="36"/>
                  </a:lnTo>
                  <a:lnTo>
                    <a:pt x="1012" y="44"/>
                  </a:lnTo>
                  <a:lnTo>
                    <a:pt x="1019" y="59"/>
                  </a:lnTo>
                  <a:lnTo>
                    <a:pt x="1025" y="75"/>
                  </a:lnTo>
                  <a:lnTo>
                    <a:pt x="1028" y="82"/>
                  </a:lnTo>
                  <a:lnTo>
                    <a:pt x="1032" y="89"/>
                  </a:lnTo>
                  <a:lnTo>
                    <a:pt x="1040" y="105"/>
                  </a:lnTo>
                  <a:lnTo>
                    <a:pt x="1048" y="122"/>
                  </a:lnTo>
                  <a:lnTo>
                    <a:pt x="1051" y="129"/>
                  </a:lnTo>
                  <a:lnTo>
                    <a:pt x="1055" y="135"/>
                  </a:lnTo>
                  <a:lnTo>
                    <a:pt x="1059" y="135"/>
                  </a:lnTo>
                  <a:lnTo>
                    <a:pt x="1072" y="136"/>
                  </a:lnTo>
                  <a:lnTo>
                    <a:pt x="1089" y="137"/>
                  </a:lnTo>
                  <a:lnTo>
                    <a:pt x="1110" y="138"/>
                  </a:lnTo>
                  <a:lnTo>
                    <a:pt x="1131" y="140"/>
                  </a:lnTo>
                  <a:lnTo>
                    <a:pt x="1152" y="141"/>
                  </a:lnTo>
                  <a:lnTo>
                    <a:pt x="1167" y="142"/>
                  </a:lnTo>
                  <a:lnTo>
                    <a:pt x="1177" y="143"/>
                  </a:lnTo>
                  <a:lnTo>
                    <a:pt x="1178" y="146"/>
                  </a:lnTo>
                  <a:lnTo>
                    <a:pt x="1178" y="150"/>
                  </a:lnTo>
                  <a:lnTo>
                    <a:pt x="1179" y="152"/>
                  </a:lnTo>
                  <a:lnTo>
                    <a:pt x="1179" y="153"/>
                  </a:lnTo>
                  <a:lnTo>
                    <a:pt x="1182" y="161"/>
                  </a:lnTo>
                  <a:lnTo>
                    <a:pt x="1186" y="176"/>
                  </a:lnTo>
                  <a:lnTo>
                    <a:pt x="1192" y="194"/>
                  </a:lnTo>
                  <a:lnTo>
                    <a:pt x="1194" y="204"/>
                  </a:lnTo>
                  <a:lnTo>
                    <a:pt x="1195" y="211"/>
                  </a:lnTo>
                  <a:lnTo>
                    <a:pt x="1197" y="225"/>
                  </a:lnTo>
                  <a:lnTo>
                    <a:pt x="1198" y="237"/>
                  </a:lnTo>
                  <a:lnTo>
                    <a:pt x="1199" y="243"/>
                  </a:lnTo>
                  <a:lnTo>
                    <a:pt x="1270" y="252"/>
                  </a:lnTo>
                  <a:lnTo>
                    <a:pt x="1273" y="251"/>
                  </a:lnTo>
                  <a:lnTo>
                    <a:pt x="1279" y="249"/>
                  </a:lnTo>
                  <a:lnTo>
                    <a:pt x="1288" y="246"/>
                  </a:lnTo>
                  <a:lnTo>
                    <a:pt x="1294" y="242"/>
                  </a:lnTo>
                  <a:lnTo>
                    <a:pt x="1301" y="247"/>
                  </a:lnTo>
                  <a:lnTo>
                    <a:pt x="1309" y="251"/>
                  </a:lnTo>
                  <a:lnTo>
                    <a:pt x="1319" y="256"/>
                  </a:lnTo>
                  <a:lnTo>
                    <a:pt x="1324" y="259"/>
                  </a:lnTo>
                  <a:lnTo>
                    <a:pt x="1329" y="273"/>
                  </a:lnTo>
                  <a:lnTo>
                    <a:pt x="1335" y="294"/>
                  </a:lnTo>
                  <a:lnTo>
                    <a:pt x="1342" y="314"/>
                  </a:lnTo>
                  <a:lnTo>
                    <a:pt x="1344" y="323"/>
                  </a:lnTo>
                  <a:lnTo>
                    <a:pt x="1406" y="346"/>
                  </a:lnTo>
                  <a:lnTo>
                    <a:pt x="1480" y="346"/>
                  </a:lnTo>
                  <a:lnTo>
                    <a:pt x="1482" y="345"/>
                  </a:lnTo>
                  <a:lnTo>
                    <a:pt x="1487" y="343"/>
                  </a:lnTo>
                  <a:lnTo>
                    <a:pt x="1493" y="341"/>
                  </a:lnTo>
                  <a:lnTo>
                    <a:pt x="1497" y="339"/>
                  </a:lnTo>
                  <a:lnTo>
                    <a:pt x="1503" y="341"/>
                  </a:lnTo>
                  <a:lnTo>
                    <a:pt x="1512" y="346"/>
                  </a:lnTo>
                  <a:lnTo>
                    <a:pt x="1525" y="352"/>
                  </a:lnTo>
                  <a:lnTo>
                    <a:pt x="1540" y="357"/>
                  </a:lnTo>
                  <a:lnTo>
                    <a:pt x="1554" y="364"/>
                  </a:lnTo>
                  <a:lnTo>
                    <a:pt x="1566" y="370"/>
                  </a:lnTo>
                  <a:lnTo>
                    <a:pt x="1576" y="375"/>
                  </a:lnTo>
                  <a:lnTo>
                    <a:pt x="1581" y="377"/>
                  </a:lnTo>
                  <a:lnTo>
                    <a:pt x="1581" y="378"/>
                  </a:lnTo>
                  <a:lnTo>
                    <a:pt x="1582" y="379"/>
                  </a:lnTo>
                  <a:lnTo>
                    <a:pt x="1582" y="380"/>
                  </a:lnTo>
                  <a:lnTo>
                    <a:pt x="1582" y="381"/>
                  </a:lnTo>
                  <a:lnTo>
                    <a:pt x="1582" y="387"/>
                  </a:lnTo>
                  <a:lnTo>
                    <a:pt x="1582" y="395"/>
                  </a:lnTo>
                  <a:lnTo>
                    <a:pt x="1582" y="402"/>
                  </a:lnTo>
                  <a:lnTo>
                    <a:pt x="1582" y="406"/>
                  </a:lnTo>
                  <a:lnTo>
                    <a:pt x="1683" y="423"/>
                  </a:lnTo>
                  <a:close/>
                </a:path>
              </a:pathLst>
            </a:custGeom>
            <a:solidFill>
              <a:srgbClr val="F29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CBEE9F5C-09EE-9611-B582-70D5005B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978"/>
              <a:ext cx="876" cy="919"/>
            </a:xfrm>
            <a:custGeom>
              <a:avLst/>
              <a:gdLst>
                <a:gd name="T0" fmla="*/ 28 w 1752"/>
                <a:gd name="T1" fmla="*/ 6 h 1839"/>
                <a:gd name="T2" fmla="*/ 27 w 1752"/>
                <a:gd name="T3" fmla="*/ 8 h 1839"/>
                <a:gd name="T4" fmla="*/ 26 w 1752"/>
                <a:gd name="T5" fmla="*/ 11 h 1839"/>
                <a:gd name="T6" fmla="*/ 26 w 1752"/>
                <a:gd name="T7" fmla="*/ 11 h 1839"/>
                <a:gd name="T8" fmla="*/ 25 w 1752"/>
                <a:gd name="T9" fmla="*/ 13 h 1839"/>
                <a:gd name="T10" fmla="*/ 24 w 1752"/>
                <a:gd name="T11" fmla="*/ 15 h 1839"/>
                <a:gd name="T12" fmla="*/ 26 w 1752"/>
                <a:gd name="T13" fmla="*/ 16 h 1839"/>
                <a:gd name="T14" fmla="*/ 26 w 1752"/>
                <a:gd name="T15" fmla="*/ 17 h 1839"/>
                <a:gd name="T16" fmla="*/ 26 w 1752"/>
                <a:gd name="T17" fmla="*/ 19 h 1839"/>
                <a:gd name="T18" fmla="*/ 26 w 1752"/>
                <a:gd name="T19" fmla="*/ 21 h 1839"/>
                <a:gd name="T20" fmla="*/ 26 w 1752"/>
                <a:gd name="T21" fmla="*/ 22 h 1839"/>
                <a:gd name="T22" fmla="*/ 27 w 1752"/>
                <a:gd name="T23" fmla="*/ 22 h 1839"/>
                <a:gd name="T24" fmla="*/ 27 w 1752"/>
                <a:gd name="T25" fmla="*/ 24 h 1839"/>
                <a:gd name="T26" fmla="*/ 26 w 1752"/>
                <a:gd name="T27" fmla="*/ 25 h 1839"/>
                <a:gd name="T28" fmla="*/ 25 w 1752"/>
                <a:gd name="T29" fmla="*/ 26 h 1839"/>
                <a:gd name="T30" fmla="*/ 23 w 1752"/>
                <a:gd name="T31" fmla="*/ 25 h 1839"/>
                <a:gd name="T32" fmla="*/ 22 w 1752"/>
                <a:gd name="T33" fmla="*/ 25 h 1839"/>
                <a:gd name="T34" fmla="*/ 20 w 1752"/>
                <a:gd name="T35" fmla="*/ 24 h 1839"/>
                <a:gd name="T36" fmla="*/ 20 w 1752"/>
                <a:gd name="T37" fmla="*/ 24 h 1839"/>
                <a:gd name="T38" fmla="*/ 18 w 1752"/>
                <a:gd name="T39" fmla="*/ 25 h 1839"/>
                <a:gd name="T40" fmla="*/ 16 w 1752"/>
                <a:gd name="T41" fmla="*/ 28 h 1839"/>
                <a:gd name="T42" fmla="*/ 15 w 1752"/>
                <a:gd name="T43" fmla="*/ 28 h 1839"/>
                <a:gd name="T44" fmla="*/ 14 w 1752"/>
                <a:gd name="T45" fmla="*/ 27 h 1839"/>
                <a:gd name="T46" fmla="*/ 11 w 1752"/>
                <a:gd name="T47" fmla="*/ 27 h 1839"/>
                <a:gd name="T48" fmla="*/ 8 w 1752"/>
                <a:gd name="T49" fmla="*/ 26 h 1839"/>
                <a:gd name="T50" fmla="*/ 7 w 1752"/>
                <a:gd name="T51" fmla="*/ 26 h 1839"/>
                <a:gd name="T52" fmla="*/ 6 w 1752"/>
                <a:gd name="T53" fmla="*/ 25 h 1839"/>
                <a:gd name="T54" fmla="*/ 7 w 1752"/>
                <a:gd name="T55" fmla="*/ 24 h 1839"/>
                <a:gd name="T56" fmla="*/ 7 w 1752"/>
                <a:gd name="T57" fmla="*/ 21 h 1839"/>
                <a:gd name="T58" fmla="*/ 8 w 1752"/>
                <a:gd name="T59" fmla="*/ 19 h 1839"/>
                <a:gd name="T60" fmla="*/ 8 w 1752"/>
                <a:gd name="T61" fmla="*/ 17 h 1839"/>
                <a:gd name="T62" fmla="*/ 8 w 1752"/>
                <a:gd name="T63" fmla="*/ 16 h 1839"/>
                <a:gd name="T64" fmla="*/ 7 w 1752"/>
                <a:gd name="T65" fmla="*/ 15 h 1839"/>
                <a:gd name="T66" fmla="*/ 6 w 1752"/>
                <a:gd name="T67" fmla="*/ 13 h 1839"/>
                <a:gd name="T68" fmla="*/ 7 w 1752"/>
                <a:gd name="T69" fmla="*/ 12 h 1839"/>
                <a:gd name="T70" fmla="*/ 5 w 1752"/>
                <a:gd name="T71" fmla="*/ 11 h 1839"/>
                <a:gd name="T72" fmla="*/ 2 w 1752"/>
                <a:gd name="T73" fmla="*/ 10 h 1839"/>
                <a:gd name="T74" fmla="*/ 1 w 1752"/>
                <a:gd name="T75" fmla="*/ 9 h 1839"/>
                <a:gd name="T76" fmla="*/ 1 w 1752"/>
                <a:gd name="T77" fmla="*/ 8 h 1839"/>
                <a:gd name="T78" fmla="*/ 1 w 1752"/>
                <a:gd name="T79" fmla="*/ 7 h 1839"/>
                <a:gd name="T80" fmla="*/ 3 w 1752"/>
                <a:gd name="T81" fmla="*/ 7 h 1839"/>
                <a:gd name="T82" fmla="*/ 4 w 1752"/>
                <a:gd name="T83" fmla="*/ 7 h 1839"/>
                <a:gd name="T84" fmla="*/ 5 w 1752"/>
                <a:gd name="T85" fmla="*/ 7 h 1839"/>
                <a:gd name="T86" fmla="*/ 7 w 1752"/>
                <a:gd name="T87" fmla="*/ 8 h 1839"/>
                <a:gd name="T88" fmla="*/ 7 w 1752"/>
                <a:gd name="T89" fmla="*/ 5 h 1839"/>
                <a:gd name="T90" fmla="*/ 8 w 1752"/>
                <a:gd name="T91" fmla="*/ 4 h 1839"/>
                <a:gd name="T92" fmla="*/ 9 w 1752"/>
                <a:gd name="T93" fmla="*/ 5 h 1839"/>
                <a:gd name="T94" fmla="*/ 10 w 1752"/>
                <a:gd name="T95" fmla="*/ 5 h 1839"/>
                <a:gd name="T96" fmla="*/ 11 w 1752"/>
                <a:gd name="T97" fmla="*/ 4 h 1839"/>
                <a:gd name="T98" fmla="*/ 13 w 1752"/>
                <a:gd name="T99" fmla="*/ 3 h 1839"/>
                <a:gd name="T100" fmla="*/ 14 w 1752"/>
                <a:gd name="T101" fmla="*/ 2 h 1839"/>
                <a:gd name="T102" fmla="*/ 14 w 1752"/>
                <a:gd name="T103" fmla="*/ 1 h 1839"/>
                <a:gd name="T104" fmla="*/ 14 w 1752"/>
                <a:gd name="T105" fmla="*/ 0 h 1839"/>
                <a:gd name="T106" fmla="*/ 16 w 1752"/>
                <a:gd name="T107" fmla="*/ 0 h 1839"/>
                <a:gd name="T108" fmla="*/ 16 w 1752"/>
                <a:gd name="T109" fmla="*/ 0 h 1839"/>
                <a:gd name="T110" fmla="*/ 17 w 1752"/>
                <a:gd name="T111" fmla="*/ 2 h 1839"/>
                <a:gd name="T112" fmla="*/ 19 w 1752"/>
                <a:gd name="T113" fmla="*/ 2 h 1839"/>
                <a:gd name="T114" fmla="*/ 20 w 1752"/>
                <a:gd name="T115" fmla="*/ 3 h 1839"/>
                <a:gd name="T116" fmla="*/ 21 w 1752"/>
                <a:gd name="T117" fmla="*/ 4 h 1839"/>
                <a:gd name="T118" fmla="*/ 24 w 1752"/>
                <a:gd name="T119" fmla="*/ 5 h 1839"/>
                <a:gd name="T120" fmla="*/ 25 w 1752"/>
                <a:gd name="T121" fmla="*/ 5 h 18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52" h="1839">
                  <a:moveTo>
                    <a:pt x="1683" y="423"/>
                  </a:moveTo>
                  <a:lnTo>
                    <a:pt x="1685" y="423"/>
                  </a:lnTo>
                  <a:lnTo>
                    <a:pt x="1691" y="423"/>
                  </a:lnTo>
                  <a:lnTo>
                    <a:pt x="1699" y="422"/>
                  </a:lnTo>
                  <a:lnTo>
                    <a:pt x="1709" y="422"/>
                  </a:lnTo>
                  <a:lnTo>
                    <a:pt x="1720" y="421"/>
                  </a:lnTo>
                  <a:lnTo>
                    <a:pt x="1731" y="421"/>
                  </a:lnTo>
                  <a:lnTo>
                    <a:pt x="1743" y="419"/>
                  </a:lnTo>
                  <a:lnTo>
                    <a:pt x="1752" y="419"/>
                  </a:lnTo>
                  <a:lnTo>
                    <a:pt x="1746" y="434"/>
                  </a:lnTo>
                  <a:lnTo>
                    <a:pt x="1740" y="451"/>
                  </a:lnTo>
                  <a:lnTo>
                    <a:pt x="1736" y="464"/>
                  </a:lnTo>
                  <a:lnTo>
                    <a:pt x="1733" y="469"/>
                  </a:lnTo>
                  <a:lnTo>
                    <a:pt x="1734" y="475"/>
                  </a:lnTo>
                  <a:lnTo>
                    <a:pt x="1738" y="490"/>
                  </a:lnTo>
                  <a:lnTo>
                    <a:pt x="1743" y="506"/>
                  </a:lnTo>
                  <a:lnTo>
                    <a:pt x="1745" y="517"/>
                  </a:lnTo>
                  <a:lnTo>
                    <a:pt x="1737" y="527"/>
                  </a:lnTo>
                  <a:lnTo>
                    <a:pt x="1726" y="540"/>
                  </a:lnTo>
                  <a:lnTo>
                    <a:pt x="1716" y="552"/>
                  </a:lnTo>
                  <a:lnTo>
                    <a:pt x="1711" y="558"/>
                  </a:lnTo>
                  <a:lnTo>
                    <a:pt x="1695" y="669"/>
                  </a:lnTo>
                  <a:lnTo>
                    <a:pt x="1695" y="678"/>
                  </a:lnTo>
                  <a:lnTo>
                    <a:pt x="1694" y="696"/>
                  </a:lnTo>
                  <a:lnTo>
                    <a:pt x="1693" y="717"/>
                  </a:lnTo>
                  <a:lnTo>
                    <a:pt x="1692" y="734"/>
                  </a:lnTo>
                  <a:lnTo>
                    <a:pt x="1687" y="736"/>
                  </a:lnTo>
                  <a:lnTo>
                    <a:pt x="1680" y="740"/>
                  </a:lnTo>
                  <a:lnTo>
                    <a:pt x="1672" y="744"/>
                  </a:lnTo>
                  <a:lnTo>
                    <a:pt x="1663" y="750"/>
                  </a:lnTo>
                  <a:lnTo>
                    <a:pt x="1655" y="755"/>
                  </a:lnTo>
                  <a:lnTo>
                    <a:pt x="1647" y="759"/>
                  </a:lnTo>
                  <a:lnTo>
                    <a:pt x="1641" y="762"/>
                  </a:lnTo>
                  <a:lnTo>
                    <a:pt x="1638" y="764"/>
                  </a:lnTo>
                  <a:lnTo>
                    <a:pt x="1634" y="764"/>
                  </a:lnTo>
                  <a:lnTo>
                    <a:pt x="1630" y="764"/>
                  </a:lnTo>
                  <a:lnTo>
                    <a:pt x="1624" y="764"/>
                  </a:lnTo>
                  <a:lnTo>
                    <a:pt x="1617" y="764"/>
                  </a:lnTo>
                  <a:lnTo>
                    <a:pt x="1610" y="764"/>
                  </a:lnTo>
                  <a:lnTo>
                    <a:pt x="1605" y="764"/>
                  </a:lnTo>
                  <a:lnTo>
                    <a:pt x="1601" y="764"/>
                  </a:lnTo>
                  <a:lnTo>
                    <a:pt x="1600" y="764"/>
                  </a:lnTo>
                  <a:lnTo>
                    <a:pt x="1599" y="773"/>
                  </a:lnTo>
                  <a:lnTo>
                    <a:pt x="1596" y="794"/>
                  </a:lnTo>
                  <a:lnTo>
                    <a:pt x="1594" y="816"/>
                  </a:lnTo>
                  <a:lnTo>
                    <a:pt x="1592" y="831"/>
                  </a:lnTo>
                  <a:lnTo>
                    <a:pt x="1586" y="833"/>
                  </a:lnTo>
                  <a:lnTo>
                    <a:pt x="1578" y="838"/>
                  </a:lnTo>
                  <a:lnTo>
                    <a:pt x="1567" y="842"/>
                  </a:lnTo>
                  <a:lnTo>
                    <a:pt x="1556" y="847"/>
                  </a:lnTo>
                  <a:lnTo>
                    <a:pt x="1546" y="851"/>
                  </a:lnTo>
                  <a:lnTo>
                    <a:pt x="1536" y="856"/>
                  </a:lnTo>
                  <a:lnTo>
                    <a:pt x="1531" y="858"/>
                  </a:lnTo>
                  <a:lnTo>
                    <a:pt x="1528" y="860"/>
                  </a:lnTo>
                  <a:lnTo>
                    <a:pt x="1494" y="908"/>
                  </a:lnTo>
                  <a:lnTo>
                    <a:pt x="1494" y="990"/>
                  </a:lnTo>
                  <a:lnTo>
                    <a:pt x="1494" y="995"/>
                  </a:lnTo>
                  <a:lnTo>
                    <a:pt x="1496" y="1006"/>
                  </a:lnTo>
                  <a:lnTo>
                    <a:pt x="1497" y="1017"/>
                  </a:lnTo>
                  <a:lnTo>
                    <a:pt x="1497" y="1022"/>
                  </a:lnTo>
                  <a:lnTo>
                    <a:pt x="1498" y="1032"/>
                  </a:lnTo>
                  <a:lnTo>
                    <a:pt x="1558" y="1037"/>
                  </a:lnTo>
                  <a:lnTo>
                    <a:pt x="1561" y="1036"/>
                  </a:lnTo>
                  <a:lnTo>
                    <a:pt x="1566" y="1033"/>
                  </a:lnTo>
                  <a:lnTo>
                    <a:pt x="1574" y="1030"/>
                  </a:lnTo>
                  <a:lnTo>
                    <a:pt x="1581" y="1027"/>
                  </a:lnTo>
                  <a:lnTo>
                    <a:pt x="1585" y="1029"/>
                  </a:lnTo>
                  <a:lnTo>
                    <a:pt x="1589" y="1032"/>
                  </a:lnTo>
                  <a:lnTo>
                    <a:pt x="1595" y="1037"/>
                  </a:lnTo>
                  <a:lnTo>
                    <a:pt x="1601" y="1040"/>
                  </a:lnTo>
                  <a:lnTo>
                    <a:pt x="1607" y="1045"/>
                  </a:lnTo>
                  <a:lnTo>
                    <a:pt x="1611" y="1048"/>
                  </a:lnTo>
                  <a:lnTo>
                    <a:pt x="1615" y="1052"/>
                  </a:lnTo>
                  <a:lnTo>
                    <a:pt x="1618" y="1054"/>
                  </a:lnTo>
                  <a:lnTo>
                    <a:pt x="1619" y="1063"/>
                  </a:lnTo>
                  <a:lnTo>
                    <a:pt x="1620" y="1076"/>
                  </a:lnTo>
                  <a:lnTo>
                    <a:pt x="1622" y="1088"/>
                  </a:lnTo>
                  <a:lnTo>
                    <a:pt x="1622" y="1092"/>
                  </a:lnTo>
                  <a:lnTo>
                    <a:pt x="1622" y="1105"/>
                  </a:lnTo>
                  <a:lnTo>
                    <a:pt x="1624" y="1132"/>
                  </a:lnTo>
                  <a:lnTo>
                    <a:pt x="1625" y="1161"/>
                  </a:lnTo>
                  <a:lnTo>
                    <a:pt x="1625" y="1174"/>
                  </a:lnTo>
                  <a:lnTo>
                    <a:pt x="1629" y="1177"/>
                  </a:lnTo>
                  <a:lnTo>
                    <a:pt x="1637" y="1184"/>
                  </a:lnTo>
                  <a:lnTo>
                    <a:pt x="1647" y="1192"/>
                  </a:lnTo>
                  <a:lnTo>
                    <a:pt x="1655" y="1199"/>
                  </a:lnTo>
                  <a:lnTo>
                    <a:pt x="1653" y="1206"/>
                  </a:lnTo>
                  <a:lnTo>
                    <a:pt x="1650" y="1212"/>
                  </a:lnTo>
                  <a:lnTo>
                    <a:pt x="1648" y="1218"/>
                  </a:lnTo>
                  <a:lnTo>
                    <a:pt x="1647" y="1222"/>
                  </a:lnTo>
                  <a:lnTo>
                    <a:pt x="1642" y="1225"/>
                  </a:lnTo>
                  <a:lnTo>
                    <a:pt x="1637" y="1229"/>
                  </a:lnTo>
                  <a:lnTo>
                    <a:pt x="1629" y="1234"/>
                  </a:lnTo>
                  <a:lnTo>
                    <a:pt x="1620" y="1238"/>
                  </a:lnTo>
                  <a:lnTo>
                    <a:pt x="1612" y="1243"/>
                  </a:lnTo>
                  <a:lnTo>
                    <a:pt x="1605" y="1248"/>
                  </a:lnTo>
                  <a:lnTo>
                    <a:pt x="1601" y="1250"/>
                  </a:lnTo>
                  <a:lnTo>
                    <a:pt x="1599" y="1251"/>
                  </a:lnTo>
                  <a:lnTo>
                    <a:pt x="1599" y="1298"/>
                  </a:lnTo>
                  <a:lnTo>
                    <a:pt x="1608" y="1350"/>
                  </a:lnTo>
                  <a:lnTo>
                    <a:pt x="1610" y="1350"/>
                  </a:lnTo>
                  <a:lnTo>
                    <a:pt x="1616" y="1351"/>
                  </a:lnTo>
                  <a:lnTo>
                    <a:pt x="1624" y="1353"/>
                  </a:lnTo>
                  <a:lnTo>
                    <a:pt x="1630" y="1354"/>
                  </a:lnTo>
                  <a:lnTo>
                    <a:pt x="1630" y="1367"/>
                  </a:lnTo>
                  <a:lnTo>
                    <a:pt x="1630" y="1385"/>
                  </a:lnTo>
                  <a:lnTo>
                    <a:pt x="1630" y="1400"/>
                  </a:lnTo>
                  <a:lnTo>
                    <a:pt x="1630" y="1405"/>
                  </a:lnTo>
                  <a:lnTo>
                    <a:pt x="1630" y="1412"/>
                  </a:lnTo>
                  <a:lnTo>
                    <a:pt x="1632" y="1427"/>
                  </a:lnTo>
                  <a:lnTo>
                    <a:pt x="1633" y="1442"/>
                  </a:lnTo>
                  <a:lnTo>
                    <a:pt x="1633" y="1449"/>
                  </a:lnTo>
                  <a:lnTo>
                    <a:pt x="1634" y="1461"/>
                  </a:lnTo>
                  <a:lnTo>
                    <a:pt x="1637" y="1461"/>
                  </a:lnTo>
                  <a:lnTo>
                    <a:pt x="1645" y="1461"/>
                  </a:lnTo>
                  <a:lnTo>
                    <a:pt x="1656" y="1460"/>
                  </a:lnTo>
                  <a:lnTo>
                    <a:pt x="1669" y="1458"/>
                  </a:lnTo>
                  <a:lnTo>
                    <a:pt x="1681" y="1458"/>
                  </a:lnTo>
                  <a:lnTo>
                    <a:pt x="1694" y="1457"/>
                  </a:lnTo>
                  <a:lnTo>
                    <a:pt x="1705" y="1456"/>
                  </a:lnTo>
                  <a:lnTo>
                    <a:pt x="1710" y="1456"/>
                  </a:lnTo>
                  <a:lnTo>
                    <a:pt x="1714" y="1461"/>
                  </a:lnTo>
                  <a:lnTo>
                    <a:pt x="1717" y="1465"/>
                  </a:lnTo>
                  <a:lnTo>
                    <a:pt x="1722" y="1471"/>
                  </a:lnTo>
                  <a:lnTo>
                    <a:pt x="1726" y="1476"/>
                  </a:lnTo>
                  <a:lnTo>
                    <a:pt x="1720" y="1486"/>
                  </a:lnTo>
                  <a:lnTo>
                    <a:pt x="1709" y="1500"/>
                  </a:lnTo>
                  <a:lnTo>
                    <a:pt x="1701" y="1513"/>
                  </a:lnTo>
                  <a:lnTo>
                    <a:pt x="1698" y="1517"/>
                  </a:lnTo>
                  <a:lnTo>
                    <a:pt x="1717" y="1558"/>
                  </a:lnTo>
                  <a:lnTo>
                    <a:pt x="1706" y="1562"/>
                  </a:lnTo>
                  <a:lnTo>
                    <a:pt x="1691" y="1567"/>
                  </a:lnTo>
                  <a:lnTo>
                    <a:pt x="1675" y="1573"/>
                  </a:lnTo>
                  <a:lnTo>
                    <a:pt x="1657" y="1577"/>
                  </a:lnTo>
                  <a:lnTo>
                    <a:pt x="1642" y="1583"/>
                  </a:lnTo>
                  <a:lnTo>
                    <a:pt x="1630" y="1587"/>
                  </a:lnTo>
                  <a:lnTo>
                    <a:pt x="1622" y="1590"/>
                  </a:lnTo>
                  <a:lnTo>
                    <a:pt x="1618" y="1591"/>
                  </a:lnTo>
                  <a:lnTo>
                    <a:pt x="1617" y="1601"/>
                  </a:lnTo>
                  <a:lnTo>
                    <a:pt x="1615" y="1626"/>
                  </a:lnTo>
                  <a:lnTo>
                    <a:pt x="1611" y="1650"/>
                  </a:lnTo>
                  <a:lnTo>
                    <a:pt x="1610" y="1660"/>
                  </a:lnTo>
                  <a:lnTo>
                    <a:pt x="1609" y="1664"/>
                  </a:lnTo>
                  <a:lnTo>
                    <a:pt x="1607" y="1673"/>
                  </a:lnTo>
                  <a:lnTo>
                    <a:pt x="1604" y="1683"/>
                  </a:lnTo>
                  <a:lnTo>
                    <a:pt x="1601" y="1693"/>
                  </a:lnTo>
                  <a:lnTo>
                    <a:pt x="1594" y="1695"/>
                  </a:lnTo>
                  <a:lnTo>
                    <a:pt x="1585" y="1695"/>
                  </a:lnTo>
                  <a:lnTo>
                    <a:pt x="1573" y="1696"/>
                  </a:lnTo>
                  <a:lnTo>
                    <a:pt x="1562" y="1697"/>
                  </a:lnTo>
                  <a:lnTo>
                    <a:pt x="1549" y="1698"/>
                  </a:lnTo>
                  <a:lnTo>
                    <a:pt x="1539" y="1699"/>
                  </a:lnTo>
                  <a:lnTo>
                    <a:pt x="1529" y="1699"/>
                  </a:lnTo>
                  <a:lnTo>
                    <a:pt x="1525" y="1700"/>
                  </a:lnTo>
                  <a:lnTo>
                    <a:pt x="1519" y="1696"/>
                  </a:lnTo>
                  <a:lnTo>
                    <a:pt x="1512" y="1690"/>
                  </a:lnTo>
                  <a:lnTo>
                    <a:pt x="1506" y="1685"/>
                  </a:lnTo>
                  <a:lnTo>
                    <a:pt x="1504" y="1683"/>
                  </a:lnTo>
                  <a:lnTo>
                    <a:pt x="1464" y="1662"/>
                  </a:lnTo>
                  <a:lnTo>
                    <a:pt x="1461" y="1661"/>
                  </a:lnTo>
                  <a:lnTo>
                    <a:pt x="1455" y="1659"/>
                  </a:lnTo>
                  <a:lnTo>
                    <a:pt x="1444" y="1655"/>
                  </a:lnTo>
                  <a:lnTo>
                    <a:pt x="1433" y="1651"/>
                  </a:lnTo>
                  <a:lnTo>
                    <a:pt x="1419" y="1645"/>
                  </a:lnTo>
                  <a:lnTo>
                    <a:pt x="1405" y="1640"/>
                  </a:lnTo>
                  <a:lnTo>
                    <a:pt x="1391" y="1635"/>
                  </a:lnTo>
                  <a:lnTo>
                    <a:pt x="1380" y="1630"/>
                  </a:lnTo>
                  <a:lnTo>
                    <a:pt x="1381" y="1628"/>
                  </a:lnTo>
                  <a:lnTo>
                    <a:pt x="1384" y="1626"/>
                  </a:lnTo>
                  <a:lnTo>
                    <a:pt x="1387" y="1623"/>
                  </a:lnTo>
                  <a:lnTo>
                    <a:pt x="1388" y="1622"/>
                  </a:lnTo>
                  <a:lnTo>
                    <a:pt x="1365" y="1576"/>
                  </a:lnTo>
                  <a:lnTo>
                    <a:pt x="1321" y="1576"/>
                  </a:lnTo>
                  <a:lnTo>
                    <a:pt x="1320" y="1576"/>
                  </a:lnTo>
                  <a:lnTo>
                    <a:pt x="1315" y="1578"/>
                  </a:lnTo>
                  <a:lnTo>
                    <a:pt x="1308" y="1579"/>
                  </a:lnTo>
                  <a:lnTo>
                    <a:pt x="1301" y="1582"/>
                  </a:lnTo>
                  <a:lnTo>
                    <a:pt x="1292" y="1585"/>
                  </a:lnTo>
                  <a:lnTo>
                    <a:pt x="1285" y="1587"/>
                  </a:lnTo>
                  <a:lnTo>
                    <a:pt x="1278" y="1590"/>
                  </a:lnTo>
                  <a:lnTo>
                    <a:pt x="1274" y="1591"/>
                  </a:lnTo>
                  <a:lnTo>
                    <a:pt x="1270" y="1587"/>
                  </a:lnTo>
                  <a:lnTo>
                    <a:pt x="1264" y="1584"/>
                  </a:lnTo>
                  <a:lnTo>
                    <a:pt x="1258" y="1578"/>
                  </a:lnTo>
                  <a:lnTo>
                    <a:pt x="1249" y="1574"/>
                  </a:lnTo>
                  <a:lnTo>
                    <a:pt x="1243" y="1568"/>
                  </a:lnTo>
                  <a:lnTo>
                    <a:pt x="1237" y="1564"/>
                  </a:lnTo>
                  <a:lnTo>
                    <a:pt x="1232" y="1561"/>
                  </a:lnTo>
                  <a:lnTo>
                    <a:pt x="1231" y="1560"/>
                  </a:lnTo>
                  <a:lnTo>
                    <a:pt x="1229" y="1562"/>
                  </a:lnTo>
                  <a:lnTo>
                    <a:pt x="1223" y="1570"/>
                  </a:lnTo>
                  <a:lnTo>
                    <a:pt x="1215" y="1581"/>
                  </a:lnTo>
                  <a:lnTo>
                    <a:pt x="1206" y="1593"/>
                  </a:lnTo>
                  <a:lnTo>
                    <a:pt x="1195" y="1606"/>
                  </a:lnTo>
                  <a:lnTo>
                    <a:pt x="1186" y="1619"/>
                  </a:lnTo>
                  <a:lnTo>
                    <a:pt x="1179" y="1628"/>
                  </a:lnTo>
                  <a:lnTo>
                    <a:pt x="1176" y="1632"/>
                  </a:lnTo>
                  <a:lnTo>
                    <a:pt x="1170" y="1634"/>
                  </a:lnTo>
                  <a:lnTo>
                    <a:pt x="1158" y="1637"/>
                  </a:lnTo>
                  <a:lnTo>
                    <a:pt x="1144" y="1640"/>
                  </a:lnTo>
                  <a:lnTo>
                    <a:pt x="1127" y="1644"/>
                  </a:lnTo>
                  <a:lnTo>
                    <a:pt x="1111" y="1649"/>
                  </a:lnTo>
                  <a:lnTo>
                    <a:pt x="1099" y="1652"/>
                  </a:lnTo>
                  <a:lnTo>
                    <a:pt x="1088" y="1654"/>
                  </a:lnTo>
                  <a:lnTo>
                    <a:pt x="1085" y="1655"/>
                  </a:lnTo>
                  <a:lnTo>
                    <a:pt x="1047" y="1752"/>
                  </a:lnTo>
                  <a:lnTo>
                    <a:pt x="1047" y="1812"/>
                  </a:lnTo>
                  <a:lnTo>
                    <a:pt x="1035" y="1816"/>
                  </a:lnTo>
                  <a:lnTo>
                    <a:pt x="1024" y="1820"/>
                  </a:lnTo>
                  <a:lnTo>
                    <a:pt x="1012" y="1825"/>
                  </a:lnTo>
                  <a:lnTo>
                    <a:pt x="1001" y="1828"/>
                  </a:lnTo>
                  <a:lnTo>
                    <a:pt x="990" y="1832"/>
                  </a:lnTo>
                  <a:lnTo>
                    <a:pt x="981" y="1835"/>
                  </a:lnTo>
                  <a:lnTo>
                    <a:pt x="975" y="1837"/>
                  </a:lnTo>
                  <a:lnTo>
                    <a:pt x="972" y="1839"/>
                  </a:lnTo>
                  <a:lnTo>
                    <a:pt x="968" y="1837"/>
                  </a:lnTo>
                  <a:lnTo>
                    <a:pt x="964" y="1837"/>
                  </a:lnTo>
                  <a:lnTo>
                    <a:pt x="958" y="1836"/>
                  </a:lnTo>
                  <a:lnTo>
                    <a:pt x="951" y="1835"/>
                  </a:lnTo>
                  <a:lnTo>
                    <a:pt x="944" y="1834"/>
                  </a:lnTo>
                  <a:lnTo>
                    <a:pt x="938" y="1833"/>
                  </a:lnTo>
                  <a:lnTo>
                    <a:pt x="934" y="1833"/>
                  </a:lnTo>
                  <a:lnTo>
                    <a:pt x="930" y="1832"/>
                  </a:lnTo>
                  <a:lnTo>
                    <a:pt x="927" y="1829"/>
                  </a:lnTo>
                  <a:lnTo>
                    <a:pt x="919" y="1824"/>
                  </a:lnTo>
                  <a:lnTo>
                    <a:pt x="907" y="1816"/>
                  </a:lnTo>
                  <a:lnTo>
                    <a:pt x="895" y="1808"/>
                  </a:lnTo>
                  <a:lnTo>
                    <a:pt x="883" y="1799"/>
                  </a:lnTo>
                  <a:lnTo>
                    <a:pt x="873" y="1793"/>
                  </a:lnTo>
                  <a:lnTo>
                    <a:pt x="865" y="1788"/>
                  </a:lnTo>
                  <a:lnTo>
                    <a:pt x="862" y="1786"/>
                  </a:lnTo>
                  <a:lnTo>
                    <a:pt x="739" y="1737"/>
                  </a:lnTo>
                  <a:lnTo>
                    <a:pt x="736" y="1740"/>
                  </a:lnTo>
                  <a:lnTo>
                    <a:pt x="726" y="1744"/>
                  </a:lnTo>
                  <a:lnTo>
                    <a:pt x="713" y="1751"/>
                  </a:lnTo>
                  <a:lnTo>
                    <a:pt x="698" y="1758"/>
                  </a:lnTo>
                  <a:lnTo>
                    <a:pt x="682" y="1767"/>
                  </a:lnTo>
                  <a:lnTo>
                    <a:pt x="668" y="1774"/>
                  </a:lnTo>
                  <a:lnTo>
                    <a:pt x="656" y="1780"/>
                  </a:lnTo>
                  <a:lnTo>
                    <a:pt x="650" y="1783"/>
                  </a:lnTo>
                  <a:lnTo>
                    <a:pt x="638" y="1779"/>
                  </a:lnTo>
                  <a:lnTo>
                    <a:pt x="618" y="1771"/>
                  </a:lnTo>
                  <a:lnTo>
                    <a:pt x="595" y="1761"/>
                  </a:lnTo>
                  <a:lnTo>
                    <a:pt x="570" y="1751"/>
                  </a:lnTo>
                  <a:lnTo>
                    <a:pt x="546" y="1742"/>
                  </a:lnTo>
                  <a:lnTo>
                    <a:pt x="524" y="1733"/>
                  </a:lnTo>
                  <a:lnTo>
                    <a:pt x="508" y="1727"/>
                  </a:lnTo>
                  <a:lnTo>
                    <a:pt x="498" y="1723"/>
                  </a:lnTo>
                  <a:lnTo>
                    <a:pt x="494" y="1722"/>
                  </a:lnTo>
                  <a:lnTo>
                    <a:pt x="487" y="1720"/>
                  </a:lnTo>
                  <a:lnTo>
                    <a:pt x="479" y="1719"/>
                  </a:lnTo>
                  <a:lnTo>
                    <a:pt x="470" y="1718"/>
                  </a:lnTo>
                  <a:lnTo>
                    <a:pt x="462" y="1715"/>
                  </a:lnTo>
                  <a:lnTo>
                    <a:pt x="452" y="1714"/>
                  </a:lnTo>
                  <a:lnTo>
                    <a:pt x="445" y="1713"/>
                  </a:lnTo>
                  <a:lnTo>
                    <a:pt x="440" y="1712"/>
                  </a:lnTo>
                  <a:lnTo>
                    <a:pt x="436" y="1707"/>
                  </a:lnTo>
                  <a:lnTo>
                    <a:pt x="430" y="1700"/>
                  </a:lnTo>
                  <a:lnTo>
                    <a:pt x="424" y="1691"/>
                  </a:lnTo>
                  <a:lnTo>
                    <a:pt x="417" y="1681"/>
                  </a:lnTo>
                  <a:lnTo>
                    <a:pt x="409" y="1670"/>
                  </a:lnTo>
                  <a:lnTo>
                    <a:pt x="402" y="1662"/>
                  </a:lnTo>
                  <a:lnTo>
                    <a:pt x="397" y="1657"/>
                  </a:lnTo>
                  <a:lnTo>
                    <a:pt x="396" y="1654"/>
                  </a:lnTo>
                  <a:lnTo>
                    <a:pt x="391" y="1650"/>
                  </a:lnTo>
                  <a:lnTo>
                    <a:pt x="383" y="1642"/>
                  </a:lnTo>
                  <a:lnTo>
                    <a:pt x="375" y="1634"/>
                  </a:lnTo>
                  <a:lnTo>
                    <a:pt x="372" y="1630"/>
                  </a:lnTo>
                  <a:lnTo>
                    <a:pt x="371" y="1629"/>
                  </a:lnTo>
                  <a:lnTo>
                    <a:pt x="333" y="1612"/>
                  </a:lnTo>
                  <a:lnTo>
                    <a:pt x="337" y="1607"/>
                  </a:lnTo>
                  <a:lnTo>
                    <a:pt x="341" y="1602"/>
                  </a:lnTo>
                  <a:lnTo>
                    <a:pt x="343" y="1599"/>
                  </a:lnTo>
                  <a:lnTo>
                    <a:pt x="344" y="1597"/>
                  </a:lnTo>
                  <a:lnTo>
                    <a:pt x="350" y="1594"/>
                  </a:lnTo>
                  <a:lnTo>
                    <a:pt x="358" y="1589"/>
                  </a:lnTo>
                  <a:lnTo>
                    <a:pt x="365" y="1584"/>
                  </a:lnTo>
                  <a:lnTo>
                    <a:pt x="368" y="1582"/>
                  </a:lnTo>
                  <a:lnTo>
                    <a:pt x="389" y="1551"/>
                  </a:lnTo>
                  <a:lnTo>
                    <a:pt x="392" y="1540"/>
                  </a:lnTo>
                  <a:lnTo>
                    <a:pt x="400" y="1518"/>
                  </a:lnTo>
                  <a:lnTo>
                    <a:pt x="409" y="1496"/>
                  </a:lnTo>
                  <a:lnTo>
                    <a:pt x="413" y="1485"/>
                  </a:lnTo>
                  <a:lnTo>
                    <a:pt x="418" y="1477"/>
                  </a:lnTo>
                  <a:lnTo>
                    <a:pt x="428" y="1461"/>
                  </a:lnTo>
                  <a:lnTo>
                    <a:pt x="438" y="1445"/>
                  </a:lnTo>
                  <a:lnTo>
                    <a:pt x="443" y="1438"/>
                  </a:lnTo>
                  <a:lnTo>
                    <a:pt x="453" y="1415"/>
                  </a:lnTo>
                  <a:lnTo>
                    <a:pt x="444" y="1379"/>
                  </a:lnTo>
                  <a:lnTo>
                    <a:pt x="441" y="1369"/>
                  </a:lnTo>
                  <a:lnTo>
                    <a:pt x="434" y="1347"/>
                  </a:lnTo>
                  <a:lnTo>
                    <a:pt x="426" y="1323"/>
                  </a:lnTo>
                  <a:lnTo>
                    <a:pt x="419" y="1304"/>
                  </a:lnTo>
                  <a:lnTo>
                    <a:pt x="422" y="1294"/>
                  </a:lnTo>
                  <a:lnTo>
                    <a:pt x="430" y="1274"/>
                  </a:lnTo>
                  <a:lnTo>
                    <a:pt x="437" y="1255"/>
                  </a:lnTo>
                  <a:lnTo>
                    <a:pt x="444" y="1238"/>
                  </a:lnTo>
                  <a:lnTo>
                    <a:pt x="449" y="1240"/>
                  </a:lnTo>
                  <a:lnTo>
                    <a:pt x="453" y="1242"/>
                  </a:lnTo>
                  <a:lnTo>
                    <a:pt x="457" y="1243"/>
                  </a:lnTo>
                  <a:lnTo>
                    <a:pt x="459" y="1244"/>
                  </a:lnTo>
                  <a:lnTo>
                    <a:pt x="464" y="1253"/>
                  </a:lnTo>
                  <a:lnTo>
                    <a:pt x="471" y="1267"/>
                  </a:lnTo>
                  <a:lnTo>
                    <a:pt x="478" y="1279"/>
                  </a:lnTo>
                  <a:lnTo>
                    <a:pt x="480" y="1285"/>
                  </a:lnTo>
                  <a:lnTo>
                    <a:pt x="533" y="1290"/>
                  </a:lnTo>
                  <a:lnTo>
                    <a:pt x="539" y="1215"/>
                  </a:lnTo>
                  <a:lnTo>
                    <a:pt x="497" y="1151"/>
                  </a:lnTo>
                  <a:lnTo>
                    <a:pt x="496" y="1149"/>
                  </a:lnTo>
                  <a:lnTo>
                    <a:pt x="493" y="1144"/>
                  </a:lnTo>
                  <a:lnTo>
                    <a:pt x="489" y="1136"/>
                  </a:lnTo>
                  <a:lnTo>
                    <a:pt x="483" y="1127"/>
                  </a:lnTo>
                  <a:lnTo>
                    <a:pt x="478" y="1118"/>
                  </a:lnTo>
                  <a:lnTo>
                    <a:pt x="471" y="1107"/>
                  </a:lnTo>
                  <a:lnTo>
                    <a:pt x="465" y="1098"/>
                  </a:lnTo>
                  <a:lnTo>
                    <a:pt x="460" y="1090"/>
                  </a:lnTo>
                  <a:lnTo>
                    <a:pt x="468" y="1083"/>
                  </a:lnTo>
                  <a:lnTo>
                    <a:pt x="478" y="1075"/>
                  </a:lnTo>
                  <a:lnTo>
                    <a:pt x="485" y="1068"/>
                  </a:lnTo>
                  <a:lnTo>
                    <a:pt x="488" y="1066"/>
                  </a:lnTo>
                  <a:lnTo>
                    <a:pt x="441" y="992"/>
                  </a:lnTo>
                  <a:lnTo>
                    <a:pt x="440" y="992"/>
                  </a:lnTo>
                  <a:lnTo>
                    <a:pt x="436" y="991"/>
                  </a:lnTo>
                  <a:lnTo>
                    <a:pt x="432" y="989"/>
                  </a:lnTo>
                  <a:lnTo>
                    <a:pt x="425" y="986"/>
                  </a:lnTo>
                  <a:lnTo>
                    <a:pt x="419" y="984"/>
                  </a:lnTo>
                  <a:lnTo>
                    <a:pt x="413" y="983"/>
                  </a:lnTo>
                  <a:lnTo>
                    <a:pt x="409" y="980"/>
                  </a:lnTo>
                  <a:lnTo>
                    <a:pt x="405" y="979"/>
                  </a:lnTo>
                  <a:lnTo>
                    <a:pt x="403" y="976"/>
                  </a:lnTo>
                  <a:lnTo>
                    <a:pt x="397" y="969"/>
                  </a:lnTo>
                  <a:lnTo>
                    <a:pt x="390" y="961"/>
                  </a:lnTo>
                  <a:lnTo>
                    <a:pt x="382" y="951"/>
                  </a:lnTo>
                  <a:lnTo>
                    <a:pt x="374" y="941"/>
                  </a:lnTo>
                  <a:lnTo>
                    <a:pt x="367" y="933"/>
                  </a:lnTo>
                  <a:lnTo>
                    <a:pt x="361" y="926"/>
                  </a:lnTo>
                  <a:lnTo>
                    <a:pt x="359" y="923"/>
                  </a:lnTo>
                  <a:lnTo>
                    <a:pt x="357" y="909"/>
                  </a:lnTo>
                  <a:lnTo>
                    <a:pt x="354" y="885"/>
                  </a:lnTo>
                  <a:lnTo>
                    <a:pt x="351" y="860"/>
                  </a:lnTo>
                  <a:lnTo>
                    <a:pt x="349" y="843"/>
                  </a:lnTo>
                  <a:lnTo>
                    <a:pt x="353" y="840"/>
                  </a:lnTo>
                  <a:lnTo>
                    <a:pt x="359" y="835"/>
                  </a:lnTo>
                  <a:lnTo>
                    <a:pt x="362" y="832"/>
                  </a:lnTo>
                  <a:lnTo>
                    <a:pt x="365" y="830"/>
                  </a:lnTo>
                  <a:lnTo>
                    <a:pt x="368" y="828"/>
                  </a:lnTo>
                  <a:lnTo>
                    <a:pt x="374" y="826"/>
                  </a:lnTo>
                  <a:lnTo>
                    <a:pt x="381" y="824"/>
                  </a:lnTo>
                  <a:lnTo>
                    <a:pt x="390" y="820"/>
                  </a:lnTo>
                  <a:lnTo>
                    <a:pt x="398" y="817"/>
                  </a:lnTo>
                  <a:lnTo>
                    <a:pt x="405" y="815"/>
                  </a:lnTo>
                  <a:lnTo>
                    <a:pt x="410" y="813"/>
                  </a:lnTo>
                  <a:lnTo>
                    <a:pt x="412" y="812"/>
                  </a:lnTo>
                  <a:lnTo>
                    <a:pt x="352" y="752"/>
                  </a:lnTo>
                  <a:lnTo>
                    <a:pt x="349" y="752"/>
                  </a:lnTo>
                  <a:lnTo>
                    <a:pt x="342" y="754"/>
                  </a:lnTo>
                  <a:lnTo>
                    <a:pt x="330" y="755"/>
                  </a:lnTo>
                  <a:lnTo>
                    <a:pt x="316" y="757"/>
                  </a:lnTo>
                  <a:lnTo>
                    <a:pt x="303" y="758"/>
                  </a:lnTo>
                  <a:lnTo>
                    <a:pt x="290" y="760"/>
                  </a:lnTo>
                  <a:lnTo>
                    <a:pt x="278" y="762"/>
                  </a:lnTo>
                  <a:lnTo>
                    <a:pt x="270" y="763"/>
                  </a:lnTo>
                  <a:lnTo>
                    <a:pt x="267" y="755"/>
                  </a:lnTo>
                  <a:lnTo>
                    <a:pt x="265" y="747"/>
                  </a:lnTo>
                  <a:lnTo>
                    <a:pt x="262" y="741"/>
                  </a:lnTo>
                  <a:lnTo>
                    <a:pt x="261" y="739"/>
                  </a:lnTo>
                  <a:lnTo>
                    <a:pt x="222" y="696"/>
                  </a:lnTo>
                  <a:lnTo>
                    <a:pt x="137" y="664"/>
                  </a:lnTo>
                  <a:lnTo>
                    <a:pt x="133" y="664"/>
                  </a:lnTo>
                  <a:lnTo>
                    <a:pt x="124" y="663"/>
                  </a:lnTo>
                  <a:lnTo>
                    <a:pt x="111" y="661"/>
                  </a:lnTo>
                  <a:lnTo>
                    <a:pt x="95" y="660"/>
                  </a:lnTo>
                  <a:lnTo>
                    <a:pt x="79" y="659"/>
                  </a:lnTo>
                  <a:lnTo>
                    <a:pt x="64" y="658"/>
                  </a:lnTo>
                  <a:lnTo>
                    <a:pt x="53" y="657"/>
                  </a:lnTo>
                  <a:lnTo>
                    <a:pt x="45" y="656"/>
                  </a:lnTo>
                  <a:lnTo>
                    <a:pt x="41" y="645"/>
                  </a:lnTo>
                  <a:lnTo>
                    <a:pt x="35" y="633"/>
                  </a:lnTo>
                  <a:lnTo>
                    <a:pt x="31" y="621"/>
                  </a:lnTo>
                  <a:lnTo>
                    <a:pt x="28" y="616"/>
                  </a:lnTo>
                  <a:lnTo>
                    <a:pt x="27" y="614"/>
                  </a:lnTo>
                  <a:lnTo>
                    <a:pt x="25" y="608"/>
                  </a:lnTo>
                  <a:lnTo>
                    <a:pt x="20" y="600"/>
                  </a:lnTo>
                  <a:lnTo>
                    <a:pt x="17" y="593"/>
                  </a:lnTo>
                  <a:lnTo>
                    <a:pt x="24" y="589"/>
                  </a:lnTo>
                  <a:lnTo>
                    <a:pt x="33" y="583"/>
                  </a:lnTo>
                  <a:lnTo>
                    <a:pt x="40" y="578"/>
                  </a:lnTo>
                  <a:lnTo>
                    <a:pt x="42" y="576"/>
                  </a:lnTo>
                  <a:lnTo>
                    <a:pt x="36" y="531"/>
                  </a:lnTo>
                  <a:lnTo>
                    <a:pt x="35" y="531"/>
                  </a:lnTo>
                  <a:lnTo>
                    <a:pt x="32" y="529"/>
                  </a:lnTo>
                  <a:lnTo>
                    <a:pt x="27" y="527"/>
                  </a:lnTo>
                  <a:lnTo>
                    <a:pt x="21" y="524"/>
                  </a:lnTo>
                  <a:lnTo>
                    <a:pt x="16" y="521"/>
                  </a:lnTo>
                  <a:lnTo>
                    <a:pt x="10" y="519"/>
                  </a:lnTo>
                  <a:lnTo>
                    <a:pt x="4" y="515"/>
                  </a:lnTo>
                  <a:lnTo>
                    <a:pt x="0" y="513"/>
                  </a:lnTo>
                  <a:lnTo>
                    <a:pt x="1" y="507"/>
                  </a:lnTo>
                  <a:lnTo>
                    <a:pt x="2" y="502"/>
                  </a:lnTo>
                  <a:lnTo>
                    <a:pt x="3" y="497"/>
                  </a:lnTo>
                  <a:lnTo>
                    <a:pt x="4" y="492"/>
                  </a:lnTo>
                  <a:lnTo>
                    <a:pt x="13" y="490"/>
                  </a:lnTo>
                  <a:lnTo>
                    <a:pt x="30" y="487"/>
                  </a:lnTo>
                  <a:lnTo>
                    <a:pt x="50" y="484"/>
                  </a:lnTo>
                  <a:lnTo>
                    <a:pt x="73" y="479"/>
                  </a:lnTo>
                  <a:lnTo>
                    <a:pt x="95" y="476"/>
                  </a:lnTo>
                  <a:lnTo>
                    <a:pt x="115" y="474"/>
                  </a:lnTo>
                  <a:lnTo>
                    <a:pt x="129" y="471"/>
                  </a:lnTo>
                  <a:lnTo>
                    <a:pt x="134" y="470"/>
                  </a:lnTo>
                  <a:lnTo>
                    <a:pt x="138" y="470"/>
                  </a:lnTo>
                  <a:lnTo>
                    <a:pt x="142" y="471"/>
                  </a:lnTo>
                  <a:lnTo>
                    <a:pt x="150" y="472"/>
                  </a:lnTo>
                  <a:lnTo>
                    <a:pt x="159" y="474"/>
                  </a:lnTo>
                  <a:lnTo>
                    <a:pt x="167" y="475"/>
                  </a:lnTo>
                  <a:lnTo>
                    <a:pt x="175" y="476"/>
                  </a:lnTo>
                  <a:lnTo>
                    <a:pt x="180" y="476"/>
                  </a:lnTo>
                  <a:lnTo>
                    <a:pt x="184" y="477"/>
                  </a:lnTo>
                  <a:lnTo>
                    <a:pt x="186" y="479"/>
                  </a:lnTo>
                  <a:lnTo>
                    <a:pt x="192" y="483"/>
                  </a:lnTo>
                  <a:lnTo>
                    <a:pt x="198" y="486"/>
                  </a:lnTo>
                  <a:lnTo>
                    <a:pt x="205" y="492"/>
                  </a:lnTo>
                  <a:lnTo>
                    <a:pt x="212" y="497"/>
                  </a:lnTo>
                  <a:lnTo>
                    <a:pt x="217" y="501"/>
                  </a:lnTo>
                  <a:lnTo>
                    <a:pt x="222" y="504"/>
                  </a:lnTo>
                  <a:lnTo>
                    <a:pt x="223" y="505"/>
                  </a:lnTo>
                  <a:lnTo>
                    <a:pt x="262" y="505"/>
                  </a:lnTo>
                  <a:lnTo>
                    <a:pt x="266" y="505"/>
                  </a:lnTo>
                  <a:lnTo>
                    <a:pt x="276" y="504"/>
                  </a:lnTo>
                  <a:lnTo>
                    <a:pt x="290" y="502"/>
                  </a:lnTo>
                  <a:lnTo>
                    <a:pt x="307" y="501"/>
                  </a:lnTo>
                  <a:lnTo>
                    <a:pt x="324" y="500"/>
                  </a:lnTo>
                  <a:lnTo>
                    <a:pt x="341" y="499"/>
                  </a:lnTo>
                  <a:lnTo>
                    <a:pt x="353" y="498"/>
                  </a:lnTo>
                  <a:lnTo>
                    <a:pt x="361" y="497"/>
                  </a:lnTo>
                  <a:lnTo>
                    <a:pt x="366" y="498"/>
                  </a:lnTo>
                  <a:lnTo>
                    <a:pt x="373" y="501"/>
                  </a:lnTo>
                  <a:lnTo>
                    <a:pt x="383" y="506"/>
                  </a:lnTo>
                  <a:lnTo>
                    <a:pt x="395" y="509"/>
                  </a:lnTo>
                  <a:lnTo>
                    <a:pt x="406" y="514"/>
                  </a:lnTo>
                  <a:lnTo>
                    <a:pt x="415" y="517"/>
                  </a:lnTo>
                  <a:lnTo>
                    <a:pt x="422" y="520"/>
                  </a:lnTo>
                  <a:lnTo>
                    <a:pt x="425" y="521"/>
                  </a:lnTo>
                  <a:lnTo>
                    <a:pt x="429" y="451"/>
                  </a:lnTo>
                  <a:lnTo>
                    <a:pt x="429" y="440"/>
                  </a:lnTo>
                  <a:lnTo>
                    <a:pt x="428" y="418"/>
                  </a:lnTo>
                  <a:lnTo>
                    <a:pt x="426" y="396"/>
                  </a:lnTo>
                  <a:lnTo>
                    <a:pt x="426" y="387"/>
                  </a:lnTo>
                  <a:lnTo>
                    <a:pt x="426" y="384"/>
                  </a:lnTo>
                  <a:lnTo>
                    <a:pt x="421" y="377"/>
                  </a:lnTo>
                  <a:lnTo>
                    <a:pt x="412" y="362"/>
                  </a:lnTo>
                  <a:lnTo>
                    <a:pt x="400" y="347"/>
                  </a:lnTo>
                  <a:lnTo>
                    <a:pt x="395" y="338"/>
                  </a:lnTo>
                  <a:lnTo>
                    <a:pt x="395" y="288"/>
                  </a:lnTo>
                  <a:lnTo>
                    <a:pt x="402" y="288"/>
                  </a:lnTo>
                  <a:lnTo>
                    <a:pt x="410" y="288"/>
                  </a:lnTo>
                  <a:lnTo>
                    <a:pt x="418" y="288"/>
                  </a:lnTo>
                  <a:lnTo>
                    <a:pt x="428" y="289"/>
                  </a:lnTo>
                  <a:lnTo>
                    <a:pt x="437" y="289"/>
                  </a:lnTo>
                  <a:lnTo>
                    <a:pt x="445" y="289"/>
                  </a:lnTo>
                  <a:lnTo>
                    <a:pt x="453" y="290"/>
                  </a:lnTo>
                  <a:lnTo>
                    <a:pt x="460" y="290"/>
                  </a:lnTo>
                  <a:lnTo>
                    <a:pt x="460" y="302"/>
                  </a:lnTo>
                  <a:lnTo>
                    <a:pt x="460" y="316"/>
                  </a:lnTo>
                  <a:lnTo>
                    <a:pt x="460" y="326"/>
                  </a:lnTo>
                  <a:lnTo>
                    <a:pt x="460" y="331"/>
                  </a:lnTo>
                  <a:lnTo>
                    <a:pt x="490" y="356"/>
                  </a:lnTo>
                  <a:lnTo>
                    <a:pt x="493" y="356"/>
                  </a:lnTo>
                  <a:lnTo>
                    <a:pt x="498" y="357"/>
                  </a:lnTo>
                  <a:lnTo>
                    <a:pt x="506" y="358"/>
                  </a:lnTo>
                  <a:lnTo>
                    <a:pt x="516" y="360"/>
                  </a:lnTo>
                  <a:lnTo>
                    <a:pt x="525" y="362"/>
                  </a:lnTo>
                  <a:lnTo>
                    <a:pt x="534" y="363"/>
                  </a:lnTo>
                  <a:lnTo>
                    <a:pt x="540" y="364"/>
                  </a:lnTo>
                  <a:lnTo>
                    <a:pt x="542" y="364"/>
                  </a:lnTo>
                  <a:lnTo>
                    <a:pt x="546" y="365"/>
                  </a:lnTo>
                  <a:lnTo>
                    <a:pt x="553" y="368"/>
                  </a:lnTo>
                  <a:lnTo>
                    <a:pt x="562" y="371"/>
                  </a:lnTo>
                  <a:lnTo>
                    <a:pt x="573" y="376"/>
                  </a:lnTo>
                  <a:lnTo>
                    <a:pt x="584" y="379"/>
                  </a:lnTo>
                  <a:lnTo>
                    <a:pt x="593" y="383"/>
                  </a:lnTo>
                  <a:lnTo>
                    <a:pt x="600" y="385"/>
                  </a:lnTo>
                  <a:lnTo>
                    <a:pt x="602" y="386"/>
                  </a:lnTo>
                  <a:lnTo>
                    <a:pt x="659" y="343"/>
                  </a:lnTo>
                  <a:lnTo>
                    <a:pt x="659" y="338"/>
                  </a:lnTo>
                  <a:lnTo>
                    <a:pt x="659" y="325"/>
                  </a:lnTo>
                  <a:lnTo>
                    <a:pt x="659" y="312"/>
                  </a:lnTo>
                  <a:lnTo>
                    <a:pt x="659" y="307"/>
                  </a:lnTo>
                  <a:lnTo>
                    <a:pt x="659" y="304"/>
                  </a:lnTo>
                  <a:lnTo>
                    <a:pt x="660" y="299"/>
                  </a:lnTo>
                  <a:lnTo>
                    <a:pt x="661" y="292"/>
                  </a:lnTo>
                  <a:lnTo>
                    <a:pt x="662" y="285"/>
                  </a:lnTo>
                  <a:lnTo>
                    <a:pt x="672" y="281"/>
                  </a:lnTo>
                  <a:lnTo>
                    <a:pt x="691" y="275"/>
                  </a:lnTo>
                  <a:lnTo>
                    <a:pt x="714" y="267"/>
                  </a:lnTo>
                  <a:lnTo>
                    <a:pt x="740" y="258"/>
                  </a:lnTo>
                  <a:lnTo>
                    <a:pt x="766" y="250"/>
                  </a:lnTo>
                  <a:lnTo>
                    <a:pt x="789" y="243"/>
                  </a:lnTo>
                  <a:lnTo>
                    <a:pt x="804" y="239"/>
                  </a:lnTo>
                  <a:lnTo>
                    <a:pt x="809" y="236"/>
                  </a:lnTo>
                  <a:lnTo>
                    <a:pt x="812" y="235"/>
                  </a:lnTo>
                  <a:lnTo>
                    <a:pt x="816" y="233"/>
                  </a:lnTo>
                  <a:lnTo>
                    <a:pt x="823" y="229"/>
                  </a:lnTo>
                  <a:lnTo>
                    <a:pt x="830" y="226"/>
                  </a:lnTo>
                  <a:lnTo>
                    <a:pt x="837" y="221"/>
                  </a:lnTo>
                  <a:lnTo>
                    <a:pt x="844" y="219"/>
                  </a:lnTo>
                  <a:lnTo>
                    <a:pt x="849" y="217"/>
                  </a:lnTo>
                  <a:lnTo>
                    <a:pt x="850" y="216"/>
                  </a:lnTo>
                  <a:lnTo>
                    <a:pt x="856" y="213"/>
                  </a:lnTo>
                  <a:lnTo>
                    <a:pt x="861" y="187"/>
                  </a:lnTo>
                  <a:lnTo>
                    <a:pt x="861" y="181"/>
                  </a:lnTo>
                  <a:lnTo>
                    <a:pt x="859" y="167"/>
                  </a:lnTo>
                  <a:lnTo>
                    <a:pt x="858" y="152"/>
                  </a:lnTo>
                  <a:lnTo>
                    <a:pt x="857" y="142"/>
                  </a:lnTo>
                  <a:lnTo>
                    <a:pt x="860" y="136"/>
                  </a:lnTo>
                  <a:lnTo>
                    <a:pt x="866" y="129"/>
                  </a:lnTo>
                  <a:lnTo>
                    <a:pt x="869" y="122"/>
                  </a:lnTo>
                  <a:lnTo>
                    <a:pt x="872" y="120"/>
                  </a:lnTo>
                  <a:lnTo>
                    <a:pt x="876" y="77"/>
                  </a:lnTo>
                  <a:lnTo>
                    <a:pt x="875" y="76"/>
                  </a:lnTo>
                  <a:lnTo>
                    <a:pt x="872" y="72"/>
                  </a:lnTo>
                  <a:lnTo>
                    <a:pt x="867" y="66"/>
                  </a:lnTo>
                  <a:lnTo>
                    <a:pt x="864" y="61"/>
                  </a:lnTo>
                  <a:lnTo>
                    <a:pt x="868" y="55"/>
                  </a:lnTo>
                  <a:lnTo>
                    <a:pt x="873" y="49"/>
                  </a:lnTo>
                  <a:lnTo>
                    <a:pt x="875" y="44"/>
                  </a:lnTo>
                  <a:lnTo>
                    <a:pt x="877" y="42"/>
                  </a:lnTo>
                  <a:lnTo>
                    <a:pt x="880" y="39"/>
                  </a:lnTo>
                  <a:lnTo>
                    <a:pt x="884" y="35"/>
                  </a:lnTo>
                  <a:lnTo>
                    <a:pt x="890" y="29"/>
                  </a:lnTo>
                  <a:lnTo>
                    <a:pt x="894" y="26"/>
                  </a:lnTo>
                  <a:lnTo>
                    <a:pt x="898" y="24"/>
                  </a:lnTo>
                  <a:lnTo>
                    <a:pt x="905" y="23"/>
                  </a:lnTo>
                  <a:lnTo>
                    <a:pt x="914" y="20"/>
                  </a:lnTo>
                  <a:lnTo>
                    <a:pt x="925" y="17"/>
                  </a:lnTo>
                  <a:lnTo>
                    <a:pt x="935" y="15"/>
                  </a:lnTo>
                  <a:lnTo>
                    <a:pt x="944" y="13"/>
                  </a:lnTo>
                  <a:lnTo>
                    <a:pt x="950" y="12"/>
                  </a:lnTo>
                  <a:lnTo>
                    <a:pt x="952" y="11"/>
                  </a:lnTo>
                  <a:lnTo>
                    <a:pt x="957" y="9"/>
                  </a:lnTo>
                  <a:lnTo>
                    <a:pt x="966" y="7"/>
                  </a:lnTo>
                  <a:lnTo>
                    <a:pt x="975" y="5"/>
                  </a:lnTo>
                  <a:lnTo>
                    <a:pt x="980" y="4"/>
                  </a:lnTo>
                  <a:lnTo>
                    <a:pt x="981" y="2"/>
                  </a:lnTo>
                  <a:lnTo>
                    <a:pt x="982" y="2"/>
                  </a:lnTo>
                  <a:lnTo>
                    <a:pt x="985" y="1"/>
                  </a:lnTo>
                  <a:lnTo>
                    <a:pt x="987" y="0"/>
                  </a:lnTo>
                  <a:lnTo>
                    <a:pt x="994" y="12"/>
                  </a:lnTo>
                  <a:lnTo>
                    <a:pt x="1002" y="23"/>
                  </a:lnTo>
                  <a:lnTo>
                    <a:pt x="1006" y="32"/>
                  </a:lnTo>
                  <a:lnTo>
                    <a:pt x="1009" y="36"/>
                  </a:lnTo>
                  <a:lnTo>
                    <a:pt x="1012" y="44"/>
                  </a:lnTo>
                  <a:lnTo>
                    <a:pt x="1019" y="59"/>
                  </a:lnTo>
                  <a:lnTo>
                    <a:pt x="1025" y="75"/>
                  </a:lnTo>
                  <a:lnTo>
                    <a:pt x="1028" y="82"/>
                  </a:lnTo>
                  <a:lnTo>
                    <a:pt x="1032" y="89"/>
                  </a:lnTo>
                  <a:lnTo>
                    <a:pt x="1040" y="105"/>
                  </a:lnTo>
                  <a:lnTo>
                    <a:pt x="1048" y="122"/>
                  </a:lnTo>
                  <a:lnTo>
                    <a:pt x="1051" y="129"/>
                  </a:lnTo>
                  <a:lnTo>
                    <a:pt x="1055" y="135"/>
                  </a:lnTo>
                  <a:lnTo>
                    <a:pt x="1059" y="135"/>
                  </a:lnTo>
                  <a:lnTo>
                    <a:pt x="1072" y="136"/>
                  </a:lnTo>
                  <a:lnTo>
                    <a:pt x="1089" y="137"/>
                  </a:lnTo>
                  <a:lnTo>
                    <a:pt x="1110" y="138"/>
                  </a:lnTo>
                  <a:lnTo>
                    <a:pt x="1131" y="140"/>
                  </a:lnTo>
                  <a:lnTo>
                    <a:pt x="1152" y="141"/>
                  </a:lnTo>
                  <a:lnTo>
                    <a:pt x="1167" y="142"/>
                  </a:lnTo>
                  <a:lnTo>
                    <a:pt x="1177" y="143"/>
                  </a:lnTo>
                  <a:lnTo>
                    <a:pt x="1178" y="146"/>
                  </a:lnTo>
                  <a:lnTo>
                    <a:pt x="1178" y="150"/>
                  </a:lnTo>
                  <a:lnTo>
                    <a:pt x="1179" y="152"/>
                  </a:lnTo>
                  <a:lnTo>
                    <a:pt x="1179" y="153"/>
                  </a:lnTo>
                  <a:lnTo>
                    <a:pt x="1182" y="161"/>
                  </a:lnTo>
                  <a:lnTo>
                    <a:pt x="1186" y="176"/>
                  </a:lnTo>
                  <a:lnTo>
                    <a:pt x="1192" y="194"/>
                  </a:lnTo>
                  <a:lnTo>
                    <a:pt x="1194" y="204"/>
                  </a:lnTo>
                  <a:lnTo>
                    <a:pt x="1195" y="211"/>
                  </a:lnTo>
                  <a:lnTo>
                    <a:pt x="1197" y="225"/>
                  </a:lnTo>
                  <a:lnTo>
                    <a:pt x="1198" y="237"/>
                  </a:lnTo>
                  <a:lnTo>
                    <a:pt x="1199" y="243"/>
                  </a:lnTo>
                  <a:lnTo>
                    <a:pt x="1270" y="252"/>
                  </a:lnTo>
                  <a:lnTo>
                    <a:pt x="1273" y="251"/>
                  </a:lnTo>
                  <a:lnTo>
                    <a:pt x="1279" y="249"/>
                  </a:lnTo>
                  <a:lnTo>
                    <a:pt x="1288" y="246"/>
                  </a:lnTo>
                  <a:lnTo>
                    <a:pt x="1294" y="242"/>
                  </a:lnTo>
                  <a:lnTo>
                    <a:pt x="1301" y="247"/>
                  </a:lnTo>
                  <a:lnTo>
                    <a:pt x="1309" y="251"/>
                  </a:lnTo>
                  <a:lnTo>
                    <a:pt x="1319" y="256"/>
                  </a:lnTo>
                  <a:lnTo>
                    <a:pt x="1324" y="259"/>
                  </a:lnTo>
                  <a:lnTo>
                    <a:pt x="1329" y="273"/>
                  </a:lnTo>
                  <a:lnTo>
                    <a:pt x="1335" y="294"/>
                  </a:lnTo>
                  <a:lnTo>
                    <a:pt x="1342" y="314"/>
                  </a:lnTo>
                  <a:lnTo>
                    <a:pt x="1344" y="323"/>
                  </a:lnTo>
                  <a:lnTo>
                    <a:pt x="1406" y="346"/>
                  </a:lnTo>
                  <a:lnTo>
                    <a:pt x="1480" y="346"/>
                  </a:lnTo>
                  <a:lnTo>
                    <a:pt x="1482" y="345"/>
                  </a:lnTo>
                  <a:lnTo>
                    <a:pt x="1487" y="343"/>
                  </a:lnTo>
                  <a:lnTo>
                    <a:pt x="1493" y="341"/>
                  </a:lnTo>
                  <a:lnTo>
                    <a:pt x="1497" y="339"/>
                  </a:lnTo>
                  <a:lnTo>
                    <a:pt x="1503" y="341"/>
                  </a:lnTo>
                  <a:lnTo>
                    <a:pt x="1512" y="346"/>
                  </a:lnTo>
                  <a:lnTo>
                    <a:pt x="1525" y="352"/>
                  </a:lnTo>
                  <a:lnTo>
                    <a:pt x="1540" y="357"/>
                  </a:lnTo>
                  <a:lnTo>
                    <a:pt x="1554" y="364"/>
                  </a:lnTo>
                  <a:lnTo>
                    <a:pt x="1566" y="370"/>
                  </a:lnTo>
                  <a:lnTo>
                    <a:pt x="1576" y="375"/>
                  </a:lnTo>
                  <a:lnTo>
                    <a:pt x="1581" y="377"/>
                  </a:lnTo>
                  <a:lnTo>
                    <a:pt x="1581" y="378"/>
                  </a:lnTo>
                  <a:lnTo>
                    <a:pt x="1582" y="379"/>
                  </a:lnTo>
                  <a:lnTo>
                    <a:pt x="1582" y="380"/>
                  </a:lnTo>
                  <a:lnTo>
                    <a:pt x="1582" y="381"/>
                  </a:lnTo>
                  <a:lnTo>
                    <a:pt x="1582" y="387"/>
                  </a:lnTo>
                  <a:lnTo>
                    <a:pt x="1582" y="395"/>
                  </a:lnTo>
                  <a:lnTo>
                    <a:pt x="1582" y="402"/>
                  </a:lnTo>
                  <a:lnTo>
                    <a:pt x="1582" y="406"/>
                  </a:lnTo>
                  <a:lnTo>
                    <a:pt x="1683" y="423"/>
                  </a:lnTo>
                  <a:close/>
                </a:path>
              </a:pathLst>
            </a:custGeom>
            <a:solidFill>
              <a:srgbClr val="91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0CF8B4CA-0982-5158-41D2-8457E0EC6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" y="3767"/>
              <a:ext cx="601" cy="282"/>
            </a:xfrm>
            <a:custGeom>
              <a:avLst/>
              <a:gdLst>
                <a:gd name="T0" fmla="*/ 0 w 1200"/>
                <a:gd name="T1" fmla="*/ 0 h 566"/>
                <a:gd name="T2" fmla="*/ 2 w 1200"/>
                <a:gd name="T3" fmla="*/ 0 h 566"/>
                <a:gd name="T4" fmla="*/ 3 w 1200"/>
                <a:gd name="T5" fmla="*/ 0 h 566"/>
                <a:gd name="T6" fmla="*/ 3 w 1200"/>
                <a:gd name="T7" fmla="*/ 0 h 566"/>
                <a:gd name="T8" fmla="*/ 4 w 1200"/>
                <a:gd name="T9" fmla="*/ 0 h 566"/>
                <a:gd name="T10" fmla="*/ 4 w 1200"/>
                <a:gd name="T11" fmla="*/ 0 h 566"/>
                <a:gd name="T12" fmla="*/ 4 w 1200"/>
                <a:gd name="T13" fmla="*/ 0 h 566"/>
                <a:gd name="T14" fmla="*/ 5 w 1200"/>
                <a:gd name="T15" fmla="*/ 0 h 566"/>
                <a:gd name="T16" fmla="*/ 5 w 1200"/>
                <a:gd name="T17" fmla="*/ 0 h 566"/>
                <a:gd name="T18" fmla="*/ 5 w 1200"/>
                <a:gd name="T19" fmla="*/ 0 h 566"/>
                <a:gd name="T20" fmla="*/ 5 w 1200"/>
                <a:gd name="T21" fmla="*/ 0 h 566"/>
                <a:gd name="T22" fmla="*/ 6 w 1200"/>
                <a:gd name="T23" fmla="*/ 0 h 566"/>
                <a:gd name="T24" fmla="*/ 6 w 1200"/>
                <a:gd name="T25" fmla="*/ 0 h 566"/>
                <a:gd name="T26" fmla="*/ 6 w 1200"/>
                <a:gd name="T27" fmla="*/ 0 h 566"/>
                <a:gd name="T28" fmla="*/ 7 w 1200"/>
                <a:gd name="T29" fmla="*/ 0 h 566"/>
                <a:gd name="T30" fmla="*/ 7 w 1200"/>
                <a:gd name="T31" fmla="*/ 0 h 566"/>
                <a:gd name="T32" fmla="*/ 7 w 1200"/>
                <a:gd name="T33" fmla="*/ 0 h 566"/>
                <a:gd name="T34" fmla="*/ 7 w 1200"/>
                <a:gd name="T35" fmla="*/ 0 h 566"/>
                <a:gd name="T36" fmla="*/ 8 w 1200"/>
                <a:gd name="T37" fmla="*/ 0 h 566"/>
                <a:gd name="T38" fmla="*/ 8 w 1200"/>
                <a:gd name="T39" fmla="*/ 0 h 566"/>
                <a:gd name="T40" fmla="*/ 8 w 1200"/>
                <a:gd name="T41" fmla="*/ 1 h 566"/>
                <a:gd name="T42" fmla="*/ 8 w 1200"/>
                <a:gd name="T43" fmla="*/ 1 h 566"/>
                <a:gd name="T44" fmla="*/ 9 w 1200"/>
                <a:gd name="T45" fmla="*/ 1 h 566"/>
                <a:gd name="T46" fmla="*/ 9 w 1200"/>
                <a:gd name="T47" fmla="*/ 1 h 566"/>
                <a:gd name="T48" fmla="*/ 9 w 1200"/>
                <a:gd name="T49" fmla="*/ 1 h 566"/>
                <a:gd name="T50" fmla="*/ 9 w 1200"/>
                <a:gd name="T51" fmla="*/ 2 h 566"/>
                <a:gd name="T52" fmla="*/ 9 w 1200"/>
                <a:gd name="T53" fmla="*/ 2 h 566"/>
                <a:gd name="T54" fmla="*/ 9 w 1200"/>
                <a:gd name="T55" fmla="*/ 2 h 566"/>
                <a:gd name="T56" fmla="*/ 10 w 1200"/>
                <a:gd name="T57" fmla="*/ 2 h 566"/>
                <a:gd name="T58" fmla="*/ 10 w 1200"/>
                <a:gd name="T59" fmla="*/ 2 h 566"/>
                <a:gd name="T60" fmla="*/ 10 w 1200"/>
                <a:gd name="T61" fmla="*/ 2 h 566"/>
                <a:gd name="T62" fmla="*/ 10 w 1200"/>
                <a:gd name="T63" fmla="*/ 2 h 566"/>
                <a:gd name="T64" fmla="*/ 11 w 1200"/>
                <a:gd name="T65" fmla="*/ 2 h 566"/>
                <a:gd name="T66" fmla="*/ 11 w 1200"/>
                <a:gd name="T67" fmla="*/ 2 h 566"/>
                <a:gd name="T68" fmla="*/ 12 w 1200"/>
                <a:gd name="T69" fmla="*/ 3 h 566"/>
                <a:gd name="T70" fmla="*/ 13 w 1200"/>
                <a:gd name="T71" fmla="*/ 3 h 566"/>
                <a:gd name="T72" fmla="*/ 13 w 1200"/>
                <a:gd name="T73" fmla="*/ 3 h 566"/>
                <a:gd name="T74" fmla="*/ 13 w 1200"/>
                <a:gd name="T75" fmla="*/ 3 h 566"/>
                <a:gd name="T76" fmla="*/ 14 w 1200"/>
                <a:gd name="T77" fmla="*/ 3 h 566"/>
                <a:gd name="T78" fmla="*/ 14 w 1200"/>
                <a:gd name="T79" fmla="*/ 3 h 566"/>
                <a:gd name="T80" fmla="*/ 14 w 1200"/>
                <a:gd name="T81" fmla="*/ 2 h 566"/>
                <a:gd name="T82" fmla="*/ 15 w 1200"/>
                <a:gd name="T83" fmla="*/ 3 h 566"/>
                <a:gd name="T84" fmla="*/ 15 w 1200"/>
                <a:gd name="T85" fmla="*/ 3 h 566"/>
                <a:gd name="T86" fmla="*/ 16 w 1200"/>
                <a:gd name="T87" fmla="*/ 3 h 566"/>
                <a:gd name="T88" fmla="*/ 16 w 1200"/>
                <a:gd name="T89" fmla="*/ 3 h 566"/>
                <a:gd name="T90" fmla="*/ 16 w 1200"/>
                <a:gd name="T91" fmla="*/ 3 h 566"/>
                <a:gd name="T92" fmla="*/ 17 w 1200"/>
                <a:gd name="T93" fmla="*/ 3 h 566"/>
                <a:gd name="T94" fmla="*/ 17 w 1200"/>
                <a:gd name="T95" fmla="*/ 4 h 566"/>
                <a:gd name="T96" fmla="*/ 17 w 1200"/>
                <a:gd name="T97" fmla="*/ 4 h 566"/>
                <a:gd name="T98" fmla="*/ 18 w 1200"/>
                <a:gd name="T99" fmla="*/ 4 h 566"/>
                <a:gd name="T100" fmla="*/ 18 w 1200"/>
                <a:gd name="T101" fmla="*/ 4 h 566"/>
                <a:gd name="T102" fmla="*/ 19 w 1200"/>
                <a:gd name="T103" fmla="*/ 4 h 566"/>
                <a:gd name="T104" fmla="*/ 19 w 1200"/>
                <a:gd name="T105" fmla="*/ 4 h 566"/>
                <a:gd name="T106" fmla="*/ 19 w 1200"/>
                <a:gd name="T107" fmla="*/ 4 h 566"/>
                <a:gd name="T108" fmla="*/ 19 w 1200"/>
                <a:gd name="T109" fmla="*/ 4 h 566"/>
                <a:gd name="T110" fmla="*/ 19 w 1200"/>
                <a:gd name="T111" fmla="*/ 5 h 566"/>
                <a:gd name="T112" fmla="*/ 19 w 1200"/>
                <a:gd name="T113" fmla="*/ 5 h 566"/>
                <a:gd name="T114" fmla="*/ 19 w 1200"/>
                <a:gd name="T115" fmla="*/ 5 h 566"/>
                <a:gd name="T116" fmla="*/ 19 w 1200"/>
                <a:gd name="T117" fmla="*/ 6 h 566"/>
                <a:gd name="T118" fmla="*/ 18 w 1200"/>
                <a:gd name="T119" fmla="*/ 6 h 566"/>
                <a:gd name="T120" fmla="*/ 17 w 1200"/>
                <a:gd name="T121" fmla="*/ 6 h 566"/>
                <a:gd name="T122" fmla="*/ 17 w 1200"/>
                <a:gd name="T123" fmla="*/ 6 h 566"/>
                <a:gd name="T124" fmla="*/ 0 w 1200"/>
                <a:gd name="T125" fmla="*/ 8 h 56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00" h="566">
                  <a:moveTo>
                    <a:pt x="0" y="566"/>
                  </a:moveTo>
                  <a:lnTo>
                    <a:pt x="0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24" y="1"/>
                  </a:lnTo>
                  <a:lnTo>
                    <a:pt x="140" y="2"/>
                  </a:lnTo>
                  <a:lnTo>
                    <a:pt x="160" y="4"/>
                  </a:lnTo>
                  <a:lnTo>
                    <a:pt x="180" y="5"/>
                  </a:lnTo>
                  <a:lnTo>
                    <a:pt x="197" y="6"/>
                  </a:lnTo>
                  <a:lnTo>
                    <a:pt x="211" y="7"/>
                  </a:lnTo>
                  <a:lnTo>
                    <a:pt x="219" y="7"/>
                  </a:lnTo>
                  <a:lnTo>
                    <a:pt x="223" y="9"/>
                  </a:lnTo>
                  <a:lnTo>
                    <a:pt x="233" y="14"/>
                  </a:lnTo>
                  <a:lnTo>
                    <a:pt x="245" y="20"/>
                  </a:lnTo>
                  <a:lnTo>
                    <a:pt x="260" y="25"/>
                  </a:lnTo>
                  <a:lnTo>
                    <a:pt x="274" y="32"/>
                  </a:lnTo>
                  <a:lnTo>
                    <a:pt x="287" y="37"/>
                  </a:lnTo>
                  <a:lnTo>
                    <a:pt x="295" y="42"/>
                  </a:lnTo>
                  <a:lnTo>
                    <a:pt x="298" y="43"/>
                  </a:lnTo>
                  <a:lnTo>
                    <a:pt x="302" y="42"/>
                  </a:lnTo>
                  <a:lnTo>
                    <a:pt x="309" y="40"/>
                  </a:lnTo>
                  <a:lnTo>
                    <a:pt x="320" y="37"/>
                  </a:lnTo>
                  <a:lnTo>
                    <a:pt x="333" y="34"/>
                  </a:lnTo>
                  <a:lnTo>
                    <a:pt x="347" y="30"/>
                  </a:lnTo>
                  <a:lnTo>
                    <a:pt x="358" y="27"/>
                  </a:lnTo>
                  <a:lnTo>
                    <a:pt x="367" y="24"/>
                  </a:lnTo>
                  <a:lnTo>
                    <a:pt x="373" y="23"/>
                  </a:lnTo>
                  <a:lnTo>
                    <a:pt x="378" y="24"/>
                  </a:lnTo>
                  <a:lnTo>
                    <a:pt x="385" y="27"/>
                  </a:lnTo>
                  <a:lnTo>
                    <a:pt x="394" y="30"/>
                  </a:lnTo>
                  <a:lnTo>
                    <a:pt x="404" y="34"/>
                  </a:lnTo>
                  <a:lnTo>
                    <a:pt x="415" y="36"/>
                  </a:lnTo>
                  <a:lnTo>
                    <a:pt x="424" y="39"/>
                  </a:lnTo>
                  <a:lnTo>
                    <a:pt x="430" y="40"/>
                  </a:lnTo>
                  <a:lnTo>
                    <a:pt x="432" y="42"/>
                  </a:lnTo>
                  <a:lnTo>
                    <a:pt x="434" y="43"/>
                  </a:lnTo>
                  <a:lnTo>
                    <a:pt x="441" y="45"/>
                  </a:lnTo>
                  <a:lnTo>
                    <a:pt x="450" y="50"/>
                  </a:lnTo>
                  <a:lnTo>
                    <a:pt x="462" y="54"/>
                  </a:lnTo>
                  <a:lnTo>
                    <a:pt x="473" y="60"/>
                  </a:lnTo>
                  <a:lnTo>
                    <a:pt x="484" y="65"/>
                  </a:lnTo>
                  <a:lnTo>
                    <a:pt x="493" y="69"/>
                  </a:lnTo>
                  <a:lnTo>
                    <a:pt x="499" y="72"/>
                  </a:lnTo>
                  <a:lnTo>
                    <a:pt x="503" y="76"/>
                  </a:lnTo>
                  <a:lnTo>
                    <a:pt x="510" y="83"/>
                  </a:lnTo>
                  <a:lnTo>
                    <a:pt x="516" y="90"/>
                  </a:lnTo>
                  <a:lnTo>
                    <a:pt x="519" y="93"/>
                  </a:lnTo>
                  <a:lnTo>
                    <a:pt x="522" y="96"/>
                  </a:lnTo>
                  <a:lnTo>
                    <a:pt x="526" y="103"/>
                  </a:lnTo>
                  <a:lnTo>
                    <a:pt x="534" y="112"/>
                  </a:lnTo>
                  <a:lnTo>
                    <a:pt x="542" y="123"/>
                  </a:lnTo>
                  <a:lnTo>
                    <a:pt x="551" y="135"/>
                  </a:lnTo>
                  <a:lnTo>
                    <a:pt x="559" y="144"/>
                  </a:lnTo>
                  <a:lnTo>
                    <a:pt x="563" y="151"/>
                  </a:lnTo>
                  <a:lnTo>
                    <a:pt x="566" y="153"/>
                  </a:lnTo>
                  <a:lnTo>
                    <a:pt x="568" y="157"/>
                  </a:lnTo>
                  <a:lnTo>
                    <a:pt x="574" y="158"/>
                  </a:lnTo>
                  <a:lnTo>
                    <a:pt x="582" y="159"/>
                  </a:lnTo>
                  <a:lnTo>
                    <a:pt x="590" y="160"/>
                  </a:lnTo>
                  <a:lnTo>
                    <a:pt x="599" y="161"/>
                  </a:lnTo>
                  <a:lnTo>
                    <a:pt x="607" y="164"/>
                  </a:lnTo>
                  <a:lnTo>
                    <a:pt x="616" y="165"/>
                  </a:lnTo>
                  <a:lnTo>
                    <a:pt x="623" y="166"/>
                  </a:lnTo>
                  <a:lnTo>
                    <a:pt x="629" y="168"/>
                  </a:lnTo>
                  <a:lnTo>
                    <a:pt x="633" y="169"/>
                  </a:lnTo>
                  <a:lnTo>
                    <a:pt x="642" y="172"/>
                  </a:lnTo>
                  <a:lnTo>
                    <a:pt x="657" y="178"/>
                  </a:lnTo>
                  <a:lnTo>
                    <a:pt x="676" y="186"/>
                  </a:lnTo>
                  <a:lnTo>
                    <a:pt x="699" y="195"/>
                  </a:lnTo>
                  <a:lnTo>
                    <a:pt x="724" y="205"/>
                  </a:lnTo>
                  <a:lnTo>
                    <a:pt x="749" y="214"/>
                  </a:lnTo>
                  <a:lnTo>
                    <a:pt x="771" y="224"/>
                  </a:lnTo>
                  <a:lnTo>
                    <a:pt x="788" y="231"/>
                  </a:lnTo>
                  <a:lnTo>
                    <a:pt x="794" y="233"/>
                  </a:lnTo>
                  <a:lnTo>
                    <a:pt x="797" y="231"/>
                  </a:lnTo>
                  <a:lnTo>
                    <a:pt x="806" y="226"/>
                  </a:lnTo>
                  <a:lnTo>
                    <a:pt x="820" y="219"/>
                  </a:lnTo>
                  <a:lnTo>
                    <a:pt x="835" y="211"/>
                  </a:lnTo>
                  <a:lnTo>
                    <a:pt x="851" y="203"/>
                  </a:lnTo>
                  <a:lnTo>
                    <a:pt x="865" y="196"/>
                  </a:lnTo>
                  <a:lnTo>
                    <a:pt x="877" y="190"/>
                  </a:lnTo>
                  <a:lnTo>
                    <a:pt x="882" y="187"/>
                  </a:lnTo>
                  <a:lnTo>
                    <a:pt x="889" y="189"/>
                  </a:lnTo>
                  <a:lnTo>
                    <a:pt x="903" y="195"/>
                  </a:lnTo>
                  <a:lnTo>
                    <a:pt x="920" y="202"/>
                  </a:lnTo>
                  <a:lnTo>
                    <a:pt x="940" y="210"/>
                  </a:lnTo>
                  <a:lnTo>
                    <a:pt x="959" y="217"/>
                  </a:lnTo>
                  <a:lnTo>
                    <a:pt x="976" y="224"/>
                  </a:lnTo>
                  <a:lnTo>
                    <a:pt x="988" y="228"/>
                  </a:lnTo>
                  <a:lnTo>
                    <a:pt x="993" y="231"/>
                  </a:lnTo>
                  <a:lnTo>
                    <a:pt x="996" y="233"/>
                  </a:lnTo>
                  <a:lnTo>
                    <a:pt x="1006" y="239"/>
                  </a:lnTo>
                  <a:lnTo>
                    <a:pt x="1016" y="245"/>
                  </a:lnTo>
                  <a:lnTo>
                    <a:pt x="1030" y="255"/>
                  </a:lnTo>
                  <a:lnTo>
                    <a:pt x="1042" y="263"/>
                  </a:lnTo>
                  <a:lnTo>
                    <a:pt x="1054" y="271"/>
                  </a:lnTo>
                  <a:lnTo>
                    <a:pt x="1061" y="275"/>
                  </a:lnTo>
                  <a:lnTo>
                    <a:pt x="1064" y="278"/>
                  </a:lnTo>
                  <a:lnTo>
                    <a:pt x="1116" y="287"/>
                  </a:lnTo>
                  <a:lnTo>
                    <a:pt x="1118" y="286"/>
                  </a:lnTo>
                  <a:lnTo>
                    <a:pt x="1125" y="283"/>
                  </a:lnTo>
                  <a:lnTo>
                    <a:pt x="1136" y="280"/>
                  </a:lnTo>
                  <a:lnTo>
                    <a:pt x="1147" y="275"/>
                  </a:lnTo>
                  <a:lnTo>
                    <a:pt x="1160" y="271"/>
                  </a:lnTo>
                  <a:lnTo>
                    <a:pt x="1173" y="266"/>
                  </a:lnTo>
                  <a:lnTo>
                    <a:pt x="1184" y="262"/>
                  </a:lnTo>
                  <a:lnTo>
                    <a:pt x="1192" y="259"/>
                  </a:lnTo>
                  <a:lnTo>
                    <a:pt x="1193" y="265"/>
                  </a:lnTo>
                  <a:lnTo>
                    <a:pt x="1197" y="274"/>
                  </a:lnTo>
                  <a:lnTo>
                    <a:pt x="1199" y="285"/>
                  </a:lnTo>
                  <a:lnTo>
                    <a:pt x="1200" y="292"/>
                  </a:lnTo>
                  <a:lnTo>
                    <a:pt x="1200" y="343"/>
                  </a:lnTo>
                  <a:lnTo>
                    <a:pt x="1199" y="349"/>
                  </a:lnTo>
                  <a:lnTo>
                    <a:pt x="1197" y="360"/>
                  </a:lnTo>
                  <a:lnTo>
                    <a:pt x="1195" y="372"/>
                  </a:lnTo>
                  <a:lnTo>
                    <a:pt x="1193" y="383"/>
                  </a:lnTo>
                  <a:lnTo>
                    <a:pt x="1185" y="386"/>
                  </a:lnTo>
                  <a:lnTo>
                    <a:pt x="1169" y="394"/>
                  </a:lnTo>
                  <a:lnTo>
                    <a:pt x="1150" y="404"/>
                  </a:lnTo>
                  <a:lnTo>
                    <a:pt x="1128" y="415"/>
                  </a:lnTo>
                  <a:lnTo>
                    <a:pt x="1106" y="425"/>
                  </a:lnTo>
                  <a:lnTo>
                    <a:pt x="1087" y="434"/>
                  </a:lnTo>
                  <a:lnTo>
                    <a:pt x="1075" y="441"/>
                  </a:lnTo>
                  <a:lnTo>
                    <a:pt x="1070" y="444"/>
                  </a:lnTo>
                  <a:lnTo>
                    <a:pt x="1025" y="566"/>
                  </a:lnTo>
                  <a:lnTo>
                    <a:pt x="0" y="566"/>
                  </a:lnTo>
                  <a:close/>
                </a:path>
              </a:pathLst>
            </a:custGeom>
            <a:solidFill>
              <a:srgbClr val="38C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49F774F4-4501-380A-77AE-5BE3A7922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3683"/>
              <a:ext cx="627" cy="366"/>
            </a:xfrm>
            <a:custGeom>
              <a:avLst/>
              <a:gdLst>
                <a:gd name="T0" fmla="*/ 1 w 1254"/>
                <a:gd name="T1" fmla="*/ 11 h 733"/>
                <a:gd name="T2" fmla="*/ 1 w 1254"/>
                <a:gd name="T3" fmla="*/ 10 h 733"/>
                <a:gd name="T4" fmla="*/ 1 w 1254"/>
                <a:gd name="T5" fmla="*/ 9 h 733"/>
                <a:gd name="T6" fmla="*/ 1 w 1254"/>
                <a:gd name="T7" fmla="*/ 9 h 733"/>
                <a:gd name="T8" fmla="*/ 2 w 1254"/>
                <a:gd name="T9" fmla="*/ 9 h 733"/>
                <a:gd name="T10" fmla="*/ 3 w 1254"/>
                <a:gd name="T11" fmla="*/ 8 h 733"/>
                <a:gd name="T12" fmla="*/ 3 w 1254"/>
                <a:gd name="T13" fmla="*/ 6 h 733"/>
                <a:gd name="T14" fmla="*/ 3 w 1254"/>
                <a:gd name="T15" fmla="*/ 4 h 733"/>
                <a:gd name="T16" fmla="*/ 4 w 1254"/>
                <a:gd name="T17" fmla="*/ 4 h 733"/>
                <a:gd name="T18" fmla="*/ 4 w 1254"/>
                <a:gd name="T19" fmla="*/ 3 h 733"/>
                <a:gd name="T20" fmla="*/ 5 w 1254"/>
                <a:gd name="T21" fmla="*/ 3 h 733"/>
                <a:gd name="T22" fmla="*/ 5 w 1254"/>
                <a:gd name="T23" fmla="*/ 3 h 733"/>
                <a:gd name="T24" fmla="*/ 5 w 1254"/>
                <a:gd name="T25" fmla="*/ 3 h 733"/>
                <a:gd name="T26" fmla="*/ 6 w 1254"/>
                <a:gd name="T27" fmla="*/ 2 h 733"/>
                <a:gd name="T28" fmla="*/ 6 w 1254"/>
                <a:gd name="T29" fmla="*/ 3 h 733"/>
                <a:gd name="T30" fmla="*/ 6 w 1254"/>
                <a:gd name="T31" fmla="*/ 3 h 733"/>
                <a:gd name="T32" fmla="*/ 6 w 1254"/>
                <a:gd name="T33" fmla="*/ 3 h 733"/>
                <a:gd name="T34" fmla="*/ 7 w 1254"/>
                <a:gd name="T35" fmla="*/ 3 h 733"/>
                <a:gd name="T36" fmla="*/ 7 w 1254"/>
                <a:gd name="T37" fmla="*/ 2 h 733"/>
                <a:gd name="T38" fmla="*/ 7 w 1254"/>
                <a:gd name="T39" fmla="*/ 3 h 733"/>
                <a:gd name="T40" fmla="*/ 8 w 1254"/>
                <a:gd name="T41" fmla="*/ 3 h 733"/>
                <a:gd name="T42" fmla="*/ 7 w 1254"/>
                <a:gd name="T43" fmla="*/ 3 h 733"/>
                <a:gd name="T44" fmla="*/ 7 w 1254"/>
                <a:gd name="T45" fmla="*/ 3 h 733"/>
                <a:gd name="T46" fmla="*/ 8 w 1254"/>
                <a:gd name="T47" fmla="*/ 4 h 733"/>
                <a:gd name="T48" fmla="*/ 9 w 1254"/>
                <a:gd name="T49" fmla="*/ 4 h 733"/>
                <a:gd name="T50" fmla="*/ 9 w 1254"/>
                <a:gd name="T51" fmla="*/ 4 h 733"/>
                <a:gd name="T52" fmla="*/ 9 w 1254"/>
                <a:gd name="T53" fmla="*/ 4 h 733"/>
                <a:gd name="T54" fmla="*/ 10 w 1254"/>
                <a:gd name="T55" fmla="*/ 4 h 733"/>
                <a:gd name="T56" fmla="*/ 10 w 1254"/>
                <a:gd name="T57" fmla="*/ 4 h 733"/>
                <a:gd name="T58" fmla="*/ 12 w 1254"/>
                <a:gd name="T59" fmla="*/ 3 h 733"/>
                <a:gd name="T60" fmla="*/ 12 w 1254"/>
                <a:gd name="T61" fmla="*/ 3 h 733"/>
                <a:gd name="T62" fmla="*/ 13 w 1254"/>
                <a:gd name="T63" fmla="*/ 2 h 733"/>
                <a:gd name="T64" fmla="*/ 13 w 1254"/>
                <a:gd name="T65" fmla="*/ 2 h 733"/>
                <a:gd name="T66" fmla="*/ 14 w 1254"/>
                <a:gd name="T67" fmla="*/ 1 h 733"/>
                <a:gd name="T68" fmla="*/ 15 w 1254"/>
                <a:gd name="T69" fmla="*/ 1 h 733"/>
                <a:gd name="T70" fmla="*/ 15 w 1254"/>
                <a:gd name="T71" fmla="*/ 0 h 733"/>
                <a:gd name="T72" fmla="*/ 15 w 1254"/>
                <a:gd name="T73" fmla="*/ 0 h 733"/>
                <a:gd name="T74" fmla="*/ 16 w 1254"/>
                <a:gd name="T75" fmla="*/ 0 h 733"/>
                <a:gd name="T76" fmla="*/ 16 w 1254"/>
                <a:gd name="T77" fmla="*/ 0 h 733"/>
                <a:gd name="T78" fmla="*/ 16 w 1254"/>
                <a:gd name="T79" fmla="*/ 0 h 733"/>
                <a:gd name="T80" fmla="*/ 17 w 1254"/>
                <a:gd name="T81" fmla="*/ 0 h 733"/>
                <a:gd name="T82" fmla="*/ 17 w 1254"/>
                <a:gd name="T83" fmla="*/ 0 h 733"/>
                <a:gd name="T84" fmla="*/ 18 w 1254"/>
                <a:gd name="T85" fmla="*/ 0 h 733"/>
                <a:gd name="T86" fmla="*/ 18 w 1254"/>
                <a:gd name="T87" fmla="*/ 0 h 733"/>
                <a:gd name="T88" fmla="*/ 20 w 1254"/>
                <a:gd name="T89" fmla="*/ 1 h 7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54" h="733">
                  <a:moveTo>
                    <a:pt x="1254" y="733"/>
                  </a:moveTo>
                  <a:lnTo>
                    <a:pt x="0" y="733"/>
                  </a:lnTo>
                  <a:lnTo>
                    <a:pt x="4" y="720"/>
                  </a:lnTo>
                  <a:lnTo>
                    <a:pt x="10" y="704"/>
                  </a:lnTo>
                  <a:lnTo>
                    <a:pt x="17" y="688"/>
                  </a:lnTo>
                  <a:lnTo>
                    <a:pt x="23" y="672"/>
                  </a:lnTo>
                  <a:lnTo>
                    <a:pt x="28" y="656"/>
                  </a:lnTo>
                  <a:lnTo>
                    <a:pt x="33" y="643"/>
                  </a:lnTo>
                  <a:lnTo>
                    <a:pt x="36" y="634"/>
                  </a:lnTo>
                  <a:lnTo>
                    <a:pt x="39" y="628"/>
                  </a:lnTo>
                  <a:lnTo>
                    <a:pt x="47" y="624"/>
                  </a:lnTo>
                  <a:lnTo>
                    <a:pt x="62" y="616"/>
                  </a:lnTo>
                  <a:lnTo>
                    <a:pt x="82" y="607"/>
                  </a:lnTo>
                  <a:lnTo>
                    <a:pt x="104" y="596"/>
                  </a:lnTo>
                  <a:lnTo>
                    <a:pt x="126" y="584"/>
                  </a:lnTo>
                  <a:lnTo>
                    <a:pt x="146" y="575"/>
                  </a:lnTo>
                  <a:lnTo>
                    <a:pt x="160" y="568"/>
                  </a:lnTo>
                  <a:lnTo>
                    <a:pt x="164" y="566"/>
                  </a:lnTo>
                  <a:lnTo>
                    <a:pt x="173" y="512"/>
                  </a:lnTo>
                  <a:lnTo>
                    <a:pt x="173" y="455"/>
                  </a:lnTo>
                  <a:lnTo>
                    <a:pt x="162" y="409"/>
                  </a:lnTo>
                  <a:lnTo>
                    <a:pt x="162" y="346"/>
                  </a:lnTo>
                  <a:lnTo>
                    <a:pt x="167" y="333"/>
                  </a:lnTo>
                  <a:lnTo>
                    <a:pt x="177" y="308"/>
                  </a:lnTo>
                  <a:lnTo>
                    <a:pt x="187" y="282"/>
                  </a:lnTo>
                  <a:lnTo>
                    <a:pt x="193" y="266"/>
                  </a:lnTo>
                  <a:lnTo>
                    <a:pt x="200" y="264"/>
                  </a:lnTo>
                  <a:lnTo>
                    <a:pt x="211" y="262"/>
                  </a:lnTo>
                  <a:lnTo>
                    <a:pt x="225" y="257"/>
                  </a:lnTo>
                  <a:lnTo>
                    <a:pt x="240" y="254"/>
                  </a:lnTo>
                  <a:lnTo>
                    <a:pt x="255" y="250"/>
                  </a:lnTo>
                  <a:lnTo>
                    <a:pt x="268" y="247"/>
                  </a:lnTo>
                  <a:lnTo>
                    <a:pt x="277" y="244"/>
                  </a:lnTo>
                  <a:lnTo>
                    <a:pt x="281" y="243"/>
                  </a:lnTo>
                  <a:lnTo>
                    <a:pt x="282" y="241"/>
                  </a:lnTo>
                  <a:lnTo>
                    <a:pt x="286" y="235"/>
                  </a:lnTo>
                  <a:lnTo>
                    <a:pt x="292" y="227"/>
                  </a:lnTo>
                  <a:lnTo>
                    <a:pt x="300" y="218"/>
                  </a:lnTo>
                  <a:lnTo>
                    <a:pt x="307" y="207"/>
                  </a:lnTo>
                  <a:lnTo>
                    <a:pt x="315" y="198"/>
                  </a:lnTo>
                  <a:lnTo>
                    <a:pt x="322" y="189"/>
                  </a:lnTo>
                  <a:lnTo>
                    <a:pt x="327" y="183"/>
                  </a:lnTo>
                  <a:lnTo>
                    <a:pt x="331" y="187"/>
                  </a:lnTo>
                  <a:lnTo>
                    <a:pt x="336" y="190"/>
                  </a:lnTo>
                  <a:lnTo>
                    <a:pt x="342" y="194"/>
                  </a:lnTo>
                  <a:lnTo>
                    <a:pt x="347" y="197"/>
                  </a:lnTo>
                  <a:lnTo>
                    <a:pt x="353" y="201"/>
                  </a:lnTo>
                  <a:lnTo>
                    <a:pt x="358" y="204"/>
                  </a:lnTo>
                  <a:lnTo>
                    <a:pt x="360" y="205"/>
                  </a:lnTo>
                  <a:lnTo>
                    <a:pt x="361" y="206"/>
                  </a:lnTo>
                  <a:lnTo>
                    <a:pt x="364" y="205"/>
                  </a:lnTo>
                  <a:lnTo>
                    <a:pt x="369" y="204"/>
                  </a:lnTo>
                  <a:lnTo>
                    <a:pt x="377" y="202"/>
                  </a:lnTo>
                  <a:lnTo>
                    <a:pt x="387" y="198"/>
                  </a:lnTo>
                  <a:lnTo>
                    <a:pt x="397" y="196"/>
                  </a:lnTo>
                  <a:lnTo>
                    <a:pt x="405" y="194"/>
                  </a:lnTo>
                  <a:lnTo>
                    <a:pt x="412" y="191"/>
                  </a:lnTo>
                  <a:lnTo>
                    <a:pt x="415" y="190"/>
                  </a:lnTo>
                  <a:lnTo>
                    <a:pt x="441" y="190"/>
                  </a:lnTo>
                  <a:lnTo>
                    <a:pt x="443" y="195"/>
                  </a:lnTo>
                  <a:lnTo>
                    <a:pt x="445" y="198"/>
                  </a:lnTo>
                  <a:lnTo>
                    <a:pt x="448" y="202"/>
                  </a:lnTo>
                  <a:lnTo>
                    <a:pt x="450" y="206"/>
                  </a:lnTo>
                  <a:lnTo>
                    <a:pt x="444" y="212"/>
                  </a:lnTo>
                  <a:lnTo>
                    <a:pt x="437" y="219"/>
                  </a:lnTo>
                  <a:lnTo>
                    <a:pt x="430" y="226"/>
                  </a:lnTo>
                  <a:lnTo>
                    <a:pt x="427" y="229"/>
                  </a:lnTo>
                  <a:lnTo>
                    <a:pt x="432" y="232"/>
                  </a:lnTo>
                  <a:lnTo>
                    <a:pt x="445" y="236"/>
                  </a:lnTo>
                  <a:lnTo>
                    <a:pt x="465" y="243"/>
                  </a:lnTo>
                  <a:lnTo>
                    <a:pt x="487" y="251"/>
                  </a:lnTo>
                  <a:lnTo>
                    <a:pt x="508" y="260"/>
                  </a:lnTo>
                  <a:lnTo>
                    <a:pt x="527" y="267"/>
                  </a:lnTo>
                  <a:lnTo>
                    <a:pt x="541" y="272"/>
                  </a:lnTo>
                  <a:lnTo>
                    <a:pt x="546" y="274"/>
                  </a:lnTo>
                  <a:lnTo>
                    <a:pt x="547" y="275"/>
                  </a:lnTo>
                  <a:lnTo>
                    <a:pt x="550" y="277"/>
                  </a:lnTo>
                  <a:lnTo>
                    <a:pt x="556" y="280"/>
                  </a:lnTo>
                  <a:lnTo>
                    <a:pt x="562" y="283"/>
                  </a:lnTo>
                  <a:lnTo>
                    <a:pt x="569" y="286"/>
                  </a:lnTo>
                  <a:lnTo>
                    <a:pt x="574" y="289"/>
                  </a:lnTo>
                  <a:lnTo>
                    <a:pt x="579" y="292"/>
                  </a:lnTo>
                  <a:lnTo>
                    <a:pt x="581" y="293"/>
                  </a:lnTo>
                  <a:lnTo>
                    <a:pt x="586" y="296"/>
                  </a:lnTo>
                  <a:lnTo>
                    <a:pt x="595" y="303"/>
                  </a:lnTo>
                  <a:lnTo>
                    <a:pt x="604" y="310"/>
                  </a:lnTo>
                  <a:lnTo>
                    <a:pt x="608" y="313"/>
                  </a:lnTo>
                  <a:lnTo>
                    <a:pt x="710" y="304"/>
                  </a:lnTo>
                  <a:lnTo>
                    <a:pt x="724" y="255"/>
                  </a:lnTo>
                  <a:lnTo>
                    <a:pt x="725" y="248"/>
                  </a:lnTo>
                  <a:lnTo>
                    <a:pt x="728" y="233"/>
                  </a:lnTo>
                  <a:lnTo>
                    <a:pt x="730" y="214"/>
                  </a:lnTo>
                  <a:lnTo>
                    <a:pt x="731" y="198"/>
                  </a:lnTo>
                  <a:lnTo>
                    <a:pt x="739" y="196"/>
                  </a:lnTo>
                  <a:lnTo>
                    <a:pt x="752" y="191"/>
                  </a:lnTo>
                  <a:lnTo>
                    <a:pt x="769" y="187"/>
                  </a:lnTo>
                  <a:lnTo>
                    <a:pt x="786" y="180"/>
                  </a:lnTo>
                  <a:lnTo>
                    <a:pt x="804" y="174"/>
                  </a:lnTo>
                  <a:lnTo>
                    <a:pt x="819" y="169"/>
                  </a:lnTo>
                  <a:lnTo>
                    <a:pt x="829" y="166"/>
                  </a:lnTo>
                  <a:lnTo>
                    <a:pt x="832" y="165"/>
                  </a:lnTo>
                  <a:lnTo>
                    <a:pt x="893" y="89"/>
                  </a:lnTo>
                  <a:lnTo>
                    <a:pt x="896" y="86"/>
                  </a:lnTo>
                  <a:lnTo>
                    <a:pt x="900" y="81"/>
                  </a:lnTo>
                  <a:lnTo>
                    <a:pt x="907" y="73"/>
                  </a:lnTo>
                  <a:lnTo>
                    <a:pt x="916" y="63"/>
                  </a:lnTo>
                  <a:lnTo>
                    <a:pt x="925" y="54"/>
                  </a:lnTo>
                  <a:lnTo>
                    <a:pt x="933" y="46"/>
                  </a:lnTo>
                  <a:lnTo>
                    <a:pt x="938" y="39"/>
                  </a:lnTo>
                  <a:lnTo>
                    <a:pt x="942" y="36"/>
                  </a:lnTo>
                  <a:lnTo>
                    <a:pt x="944" y="35"/>
                  </a:lnTo>
                  <a:lnTo>
                    <a:pt x="950" y="31"/>
                  </a:lnTo>
                  <a:lnTo>
                    <a:pt x="957" y="25"/>
                  </a:lnTo>
                  <a:lnTo>
                    <a:pt x="964" y="21"/>
                  </a:lnTo>
                  <a:lnTo>
                    <a:pt x="972" y="15"/>
                  </a:lnTo>
                  <a:lnTo>
                    <a:pt x="980" y="9"/>
                  </a:lnTo>
                  <a:lnTo>
                    <a:pt x="986" y="6"/>
                  </a:lnTo>
                  <a:lnTo>
                    <a:pt x="989" y="4"/>
                  </a:lnTo>
                  <a:lnTo>
                    <a:pt x="994" y="4"/>
                  </a:lnTo>
                  <a:lnTo>
                    <a:pt x="1003" y="4"/>
                  </a:lnTo>
                  <a:lnTo>
                    <a:pt x="1016" y="2"/>
                  </a:lnTo>
                  <a:lnTo>
                    <a:pt x="1028" y="1"/>
                  </a:lnTo>
                  <a:lnTo>
                    <a:pt x="1042" y="1"/>
                  </a:lnTo>
                  <a:lnTo>
                    <a:pt x="1055" y="0"/>
                  </a:lnTo>
                  <a:lnTo>
                    <a:pt x="1064" y="0"/>
                  </a:lnTo>
                  <a:lnTo>
                    <a:pt x="1070" y="0"/>
                  </a:lnTo>
                  <a:lnTo>
                    <a:pt x="1074" y="5"/>
                  </a:lnTo>
                  <a:lnTo>
                    <a:pt x="1084" y="13"/>
                  </a:lnTo>
                  <a:lnTo>
                    <a:pt x="1096" y="23"/>
                  </a:lnTo>
                  <a:lnTo>
                    <a:pt x="1109" y="35"/>
                  </a:lnTo>
                  <a:lnTo>
                    <a:pt x="1122" y="46"/>
                  </a:lnTo>
                  <a:lnTo>
                    <a:pt x="1132" y="55"/>
                  </a:lnTo>
                  <a:lnTo>
                    <a:pt x="1140" y="62"/>
                  </a:lnTo>
                  <a:lnTo>
                    <a:pt x="1142" y="65"/>
                  </a:lnTo>
                  <a:lnTo>
                    <a:pt x="1251" y="89"/>
                  </a:lnTo>
                  <a:lnTo>
                    <a:pt x="1254" y="76"/>
                  </a:lnTo>
                  <a:lnTo>
                    <a:pt x="1254" y="733"/>
                  </a:lnTo>
                  <a:close/>
                </a:path>
              </a:pathLst>
            </a:custGeom>
            <a:solidFill>
              <a:srgbClr val="99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FA7C3F30-F6E1-5946-3303-6C8734E05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" y="2916"/>
              <a:ext cx="647" cy="863"/>
            </a:xfrm>
            <a:custGeom>
              <a:avLst/>
              <a:gdLst>
                <a:gd name="T0" fmla="*/ 6 w 1294"/>
                <a:gd name="T1" fmla="*/ 1 h 1725"/>
                <a:gd name="T2" fmla="*/ 5 w 1294"/>
                <a:gd name="T3" fmla="*/ 1 h 1725"/>
                <a:gd name="T4" fmla="*/ 3 w 1294"/>
                <a:gd name="T5" fmla="*/ 3 h 1725"/>
                <a:gd name="T6" fmla="*/ 2 w 1294"/>
                <a:gd name="T7" fmla="*/ 4 h 1725"/>
                <a:gd name="T8" fmla="*/ 2 w 1294"/>
                <a:gd name="T9" fmla="*/ 5 h 1725"/>
                <a:gd name="T10" fmla="*/ 3 w 1294"/>
                <a:gd name="T11" fmla="*/ 5 h 1725"/>
                <a:gd name="T12" fmla="*/ 4 w 1294"/>
                <a:gd name="T13" fmla="*/ 4 h 1725"/>
                <a:gd name="T14" fmla="*/ 5 w 1294"/>
                <a:gd name="T15" fmla="*/ 4 h 1725"/>
                <a:gd name="T16" fmla="*/ 5 w 1294"/>
                <a:gd name="T17" fmla="*/ 4 h 1725"/>
                <a:gd name="T18" fmla="*/ 6 w 1294"/>
                <a:gd name="T19" fmla="*/ 3 h 1725"/>
                <a:gd name="T20" fmla="*/ 8 w 1294"/>
                <a:gd name="T21" fmla="*/ 3 h 1725"/>
                <a:gd name="T22" fmla="*/ 8 w 1294"/>
                <a:gd name="T23" fmla="*/ 4 h 1725"/>
                <a:gd name="T24" fmla="*/ 11 w 1294"/>
                <a:gd name="T25" fmla="*/ 3 h 1725"/>
                <a:gd name="T26" fmla="*/ 11 w 1294"/>
                <a:gd name="T27" fmla="*/ 3 h 1725"/>
                <a:gd name="T28" fmla="*/ 12 w 1294"/>
                <a:gd name="T29" fmla="*/ 3 h 1725"/>
                <a:gd name="T30" fmla="*/ 16 w 1294"/>
                <a:gd name="T31" fmla="*/ 2 h 1725"/>
                <a:gd name="T32" fmla="*/ 16 w 1294"/>
                <a:gd name="T33" fmla="*/ 1 h 1725"/>
                <a:gd name="T34" fmla="*/ 15 w 1294"/>
                <a:gd name="T35" fmla="*/ 1 h 1725"/>
                <a:gd name="T36" fmla="*/ 21 w 1294"/>
                <a:gd name="T37" fmla="*/ 1 h 1725"/>
                <a:gd name="T38" fmla="*/ 20 w 1294"/>
                <a:gd name="T39" fmla="*/ 2 h 1725"/>
                <a:gd name="T40" fmla="*/ 19 w 1294"/>
                <a:gd name="T41" fmla="*/ 2 h 1725"/>
                <a:gd name="T42" fmla="*/ 18 w 1294"/>
                <a:gd name="T43" fmla="*/ 2 h 1725"/>
                <a:gd name="T44" fmla="*/ 17 w 1294"/>
                <a:gd name="T45" fmla="*/ 2 h 1725"/>
                <a:gd name="T46" fmla="*/ 16 w 1294"/>
                <a:gd name="T47" fmla="*/ 4 h 1725"/>
                <a:gd name="T48" fmla="*/ 16 w 1294"/>
                <a:gd name="T49" fmla="*/ 5 h 1725"/>
                <a:gd name="T50" fmla="*/ 16 w 1294"/>
                <a:gd name="T51" fmla="*/ 6 h 1725"/>
                <a:gd name="T52" fmla="*/ 14 w 1294"/>
                <a:gd name="T53" fmla="*/ 6 h 1725"/>
                <a:gd name="T54" fmla="*/ 13 w 1294"/>
                <a:gd name="T55" fmla="*/ 7 h 1725"/>
                <a:gd name="T56" fmla="*/ 12 w 1294"/>
                <a:gd name="T57" fmla="*/ 8 h 1725"/>
                <a:gd name="T58" fmla="*/ 11 w 1294"/>
                <a:gd name="T59" fmla="*/ 8 h 1725"/>
                <a:gd name="T60" fmla="*/ 11 w 1294"/>
                <a:gd name="T61" fmla="*/ 8 h 1725"/>
                <a:gd name="T62" fmla="*/ 10 w 1294"/>
                <a:gd name="T63" fmla="*/ 7 h 1725"/>
                <a:gd name="T64" fmla="*/ 9 w 1294"/>
                <a:gd name="T65" fmla="*/ 9 h 1725"/>
                <a:gd name="T66" fmla="*/ 9 w 1294"/>
                <a:gd name="T67" fmla="*/ 10 h 1725"/>
                <a:gd name="T68" fmla="*/ 8 w 1294"/>
                <a:gd name="T69" fmla="*/ 10 h 1725"/>
                <a:gd name="T70" fmla="*/ 6 w 1294"/>
                <a:gd name="T71" fmla="*/ 10 h 1725"/>
                <a:gd name="T72" fmla="*/ 2 w 1294"/>
                <a:gd name="T73" fmla="*/ 11 h 1725"/>
                <a:gd name="T74" fmla="*/ 3 w 1294"/>
                <a:gd name="T75" fmla="*/ 11 h 1725"/>
                <a:gd name="T76" fmla="*/ 3 w 1294"/>
                <a:gd name="T77" fmla="*/ 12 h 1725"/>
                <a:gd name="T78" fmla="*/ 3 w 1294"/>
                <a:gd name="T79" fmla="*/ 13 h 1725"/>
                <a:gd name="T80" fmla="*/ 5 w 1294"/>
                <a:gd name="T81" fmla="*/ 13 h 1725"/>
                <a:gd name="T82" fmla="*/ 6 w 1294"/>
                <a:gd name="T83" fmla="*/ 14 h 1725"/>
                <a:gd name="T84" fmla="*/ 7 w 1294"/>
                <a:gd name="T85" fmla="*/ 15 h 1725"/>
                <a:gd name="T86" fmla="*/ 8 w 1294"/>
                <a:gd name="T87" fmla="*/ 15 h 1725"/>
                <a:gd name="T88" fmla="*/ 8 w 1294"/>
                <a:gd name="T89" fmla="*/ 15 h 1725"/>
                <a:gd name="T90" fmla="*/ 9 w 1294"/>
                <a:gd name="T91" fmla="*/ 18 h 1725"/>
                <a:gd name="T92" fmla="*/ 9 w 1294"/>
                <a:gd name="T93" fmla="*/ 19 h 1725"/>
                <a:gd name="T94" fmla="*/ 11 w 1294"/>
                <a:gd name="T95" fmla="*/ 21 h 1725"/>
                <a:gd name="T96" fmla="*/ 10 w 1294"/>
                <a:gd name="T97" fmla="*/ 22 h 1725"/>
                <a:gd name="T98" fmla="*/ 9 w 1294"/>
                <a:gd name="T99" fmla="*/ 24 h 1725"/>
                <a:gd name="T100" fmla="*/ 9 w 1294"/>
                <a:gd name="T101" fmla="*/ 25 h 1725"/>
                <a:gd name="T102" fmla="*/ 8 w 1294"/>
                <a:gd name="T103" fmla="*/ 26 h 1725"/>
                <a:gd name="T104" fmla="*/ 8 w 1294"/>
                <a:gd name="T105" fmla="*/ 27 h 1725"/>
                <a:gd name="T106" fmla="*/ 7 w 1294"/>
                <a:gd name="T107" fmla="*/ 27 h 1725"/>
                <a:gd name="T108" fmla="*/ 6 w 1294"/>
                <a:gd name="T109" fmla="*/ 27 h 1725"/>
                <a:gd name="T110" fmla="*/ 4 w 1294"/>
                <a:gd name="T111" fmla="*/ 27 h 17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4" h="1725">
                  <a:moveTo>
                    <a:pt x="0" y="0"/>
                  </a:moveTo>
                  <a:lnTo>
                    <a:pt x="334" y="0"/>
                  </a:lnTo>
                  <a:lnTo>
                    <a:pt x="332" y="1"/>
                  </a:lnTo>
                  <a:lnTo>
                    <a:pt x="340" y="18"/>
                  </a:lnTo>
                  <a:lnTo>
                    <a:pt x="342" y="21"/>
                  </a:lnTo>
                  <a:lnTo>
                    <a:pt x="347" y="24"/>
                  </a:lnTo>
                  <a:lnTo>
                    <a:pt x="354" y="31"/>
                  </a:lnTo>
                  <a:lnTo>
                    <a:pt x="360" y="38"/>
                  </a:lnTo>
                  <a:lnTo>
                    <a:pt x="352" y="42"/>
                  </a:lnTo>
                  <a:lnTo>
                    <a:pt x="345" y="45"/>
                  </a:lnTo>
                  <a:lnTo>
                    <a:pt x="340" y="48"/>
                  </a:lnTo>
                  <a:lnTo>
                    <a:pt x="336" y="49"/>
                  </a:lnTo>
                  <a:lnTo>
                    <a:pt x="332" y="49"/>
                  </a:lnTo>
                  <a:lnTo>
                    <a:pt x="324" y="48"/>
                  </a:lnTo>
                  <a:lnTo>
                    <a:pt x="313" y="47"/>
                  </a:lnTo>
                  <a:lnTo>
                    <a:pt x="302" y="47"/>
                  </a:lnTo>
                  <a:lnTo>
                    <a:pt x="290" y="46"/>
                  </a:lnTo>
                  <a:lnTo>
                    <a:pt x="280" y="45"/>
                  </a:lnTo>
                  <a:lnTo>
                    <a:pt x="273" y="45"/>
                  </a:lnTo>
                  <a:lnTo>
                    <a:pt x="271" y="45"/>
                  </a:lnTo>
                  <a:lnTo>
                    <a:pt x="226" y="59"/>
                  </a:lnTo>
                  <a:lnTo>
                    <a:pt x="161" y="139"/>
                  </a:lnTo>
                  <a:lnTo>
                    <a:pt x="159" y="143"/>
                  </a:lnTo>
                  <a:lnTo>
                    <a:pt x="153" y="150"/>
                  </a:lnTo>
                  <a:lnTo>
                    <a:pt x="143" y="161"/>
                  </a:lnTo>
                  <a:lnTo>
                    <a:pt x="132" y="175"/>
                  </a:lnTo>
                  <a:lnTo>
                    <a:pt x="121" y="188"/>
                  </a:lnTo>
                  <a:lnTo>
                    <a:pt x="109" y="200"/>
                  </a:lnTo>
                  <a:lnTo>
                    <a:pt x="101" y="209"/>
                  </a:lnTo>
                  <a:lnTo>
                    <a:pt x="97" y="215"/>
                  </a:lnTo>
                  <a:lnTo>
                    <a:pt x="94" y="216"/>
                  </a:lnTo>
                  <a:lnTo>
                    <a:pt x="90" y="220"/>
                  </a:lnTo>
                  <a:lnTo>
                    <a:pt x="84" y="223"/>
                  </a:lnTo>
                  <a:lnTo>
                    <a:pt x="77" y="228"/>
                  </a:lnTo>
                  <a:lnTo>
                    <a:pt x="71" y="231"/>
                  </a:lnTo>
                  <a:lnTo>
                    <a:pt x="66" y="235"/>
                  </a:lnTo>
                  <a:lnTo>
                    <a:pt x="61" y="237"/>
                  </a:lnTo>
                  <a:lnTo>
                    <a:pt x="60" y="238"/>
                  </a:lnTo>
                  <a:lnTo>
                    <a:pt x="78" y="300"/>
                  </a:lnTo>
                  <a:lnTo>
                    <a:pt x="81" y="299"/>
                  </a:lnTo>
                  <a:lnTo>
                    <a:pt x="87" y="295"/>
                  </a:lnTo>
                  <a:lnTo>
                    <a:pt x="97" y="290"/>
                  </a:lnTo>
                  <a:lnTo>
                    <a:pt x="108" y="283"/>
                  </a:lnTo>
                  <a:lnTo>
                    <a:pt x="120" y="276"/>
                  </a:lnTo>
                  <a:lnTo>
                    <a:pt x="129" y="272"/>
                  </a:lnTo>
                  <a:lnTo>
                    <a:pt x="136" y="267"/>
                  </a:lnTo>
                  <a:lnTo>
                    <a:pt x="138" y="266"/>
                  </a:lnTo>
                  <a:lnTo>
                    <a:pt x="140" y="265"/>
                  </a:lnTo>
                  <a:lnTo>
                    <a:pt x="147" y="262"/>
                  </a:lnTo>
                  <a:lnTo>
                    <a:pt x="158" y="258"/>
                  </a:lnTo>
                  <a:lnTo>
                    <a:pt x="170" y="253"/>
                  </a:lnTo>
                  <a:lnTo>
                    <a:pt x="183" y="249"/>
                  </a:lnTo>
                  <a:lnTo>
                    <a:pt x="195" y="244"/>
                  </a:lnTo>
                  <a:lnTo>
                    <a:pt x="205" y="239"/>
                  </a:lnTo>
                  <a:lnTo>
                    <a:pt x="212" y="237"/>
                  </a:lnTo>
                  <a:lnTo>
                    <a:pt x="219" y="237"/>
                  </a:lnTo>
                  <a:lnTo>
                    <a:pt x="226" y="238"/>
                  </a:lnTo>
                  <a:lnTo>
                    <a:pt x="233" y="239"/>
                  </a:lnTo>
                  <a:lnTo>
                    <a:pt x="238" y="242"/>
                  </a:lnTo>
                  <a:lnTo>
                    <a:pt x="244" y="245"/>
                  </a:lnTo>
                  <a:lnTo>
                    <a:pt x="251" y="247"/>
                  </a:lnTo>
                  <a:lnTo>
                    <a:pt x="259" y="250"/>
                  </a:lnTo>
                  <a:lnTo>
                    <a:pt x="268" y="252"/>
                  </a:lnTo>
                  <a:lnTo>
                    <a:pt x="276" y="253"/>
                  </a:lnTo>
                  <a:lnTo>
                    <a:pt x="284" y="254"/>
                  </a:lnTo>
                  <a:lnTo>
                    <a:pt x="290" y="256"/>
                  </a:lnTo>
                  <a:lnTo>
                    <a:pt x="294" y="256"/>
                  </a:lnTo>
                  <a:lnTo>
                    <a:pt x="303" y="257"/>
                  </a:lnTo>
                  <a:lnTo>
                    <a:pt x="305" y="252"/>
                  </a:lnTo>
                  <a:lnTo>
                    <a:pt x="309" y="241"/>
                  </a:lnTo>
                  <a:lnTo>
                    <a:pt x="313" y="229"/>
                  </a:lnTo>
                  <a:lnTo>
                    <a:pt x="317" y="221"/>
                  </a:lnTo>
                  <a:lnTo>
                    <a:pt x="320" y="219"/>
                  </a:lnTo>
                  <a:lnTo>
                    <a:pt x="327" y="214"/>
                  </a:lnTo>
                  <a:lnTo>
                    <a:pt x="335" y="208"/>
                  </a:lnTo>
                  <a:lnTo>
                    <a:pt x="344" y="201"/>
                  </a:lnTo>
                  <a:lnTo>
                    <a:pt x="354" y="194"/>
                  </a:lnTo>
                  <a:lnTo>
                    <a:pt x="362" y="189"/>
                  </a:lnTo>
                  <a:lnTo>
                    <a:pt x="369" y="184"/>
                  </a:lnTo>
                  <a:lnTo>
                    <a:pt x="372" y="182"/>
                  </a:lnTo>
                  <a:lnTo>
                    <a:pt x="378" y="183"/>
                  </a:lnTo>
                  <a:lnTo>
                    <a:pt x="388" y="184"/>
                  </a:lnTo>
                  <a:lnTo>
                    <a:pt x="401" y="185"/>
                  </a:lnTo>
                  <a:lnTo>
                    <a:pt x="416" y="186"/>
                  </a:lnTo>
                  <a:lnTo>
                    <a:pt x="430" y="188"/>
                  </a:lnTo>
                  <a:lnTo>
                    <a:pt x="442" y="189"/>
                  </a:lnTo>
                  <a:lnTo>
                    <a:pt x="451" y="190"/>
                  </a:lnTo>
                  <a:lnTo>
                    <a:pt x="456" y="190"/>
                  </a:lnTo>
                  <a:lnTo>
                    <a:pt x="458" y="191"/>
                  </a:lnTo>
                  <a:lnTo>
                    <a:pt x="465" y="193"/>
                  </a:lnTo>
                  <a:lnTo>
                    <a:pt x="473" y="197"/>
                  </a:lnTo>
                  <a:lnTo>
                    <a:pt x="483" y="200"/>
                  </a:lnTo>
                  <a:lnTo>
                    <a:pt x="492" y="204"/>
                  </a:lnTo>
                  <a:lnTo>
                    <a:pt x="499" y="206"/>
                  </a:lnTo>
                  <a:lnTo>
                    <a:pt x="504" y="208"/>
                  </a:lnTo>
                  <a:lnTo>
                    <a:pt x="507" y="209"/>
                  </a:lnTo>
                  <a:lnTo>
                    <a:pt x="638" y="209"/>
                  </a:lnTo>
                  <a:lnTo>
                    <a:pt x="638" y="203"/>
                  </a:lnTo>
                  <a:lnTo>
                    <a:pt x="637" y="186"/>
                  </a:lnTo>
                  <a:lnTo>
                    <a:pt x="636" y="169"/>
                  </a:lnTo>
                  <a:lnTo>
                    <a:pt x="635" y="154"/>
                  </a:lnTo>
                  <a:lnTo>
                    <a:pt x="640" y="154"/>
                  </a:lnTo>
                  <a:lnTo>
                    <a:pt x="646" y="153"/>
                  </a:lnTo>
                  <a:lnTo>
                    <a:pt x="653" y="153"/>
                  </a:lnTo>
                  <a:lnTo>
                    <a:pt x="659" y="152"/>
                  </a:lnTo>
                  <a:lnTo>
                    <a:pt x="665" y="152"/>
                  </a:lnTo>
                  <a:lnTo>
                    <a:pt x="669" y="151"/>
                  </a:lnTo>
                  <a:lnTo>
                    <a:pt x="671" y="151"/>
                  </a:lnTo>
                  <a:lnTo>
                    <a:pt x="673" y="151"/>
                  </a:lnTo>
                  <a:lnTo>
                    <a:pt x="674" y="151"/>
                  </a:lnTo>
                  <a:lnTo>
                    <a:pt x="678" y="151"/>
                  </a:lnTo>
                  <a:lnTo>
                    <a:pt x="684" y="151"/>
                  </a:lnTo>
                  <a:lnTo>
                    <a:pt x="691" y="151"/>
                  </a:lnTo>
                  <a:lnTo>
                    <a:pt x="698" y="151"/>
                  </a:lnTo>
                  <a:lnTo>
                    <a:pt x="706" y="151"/>
                  </a:lnTo>
                  <a:lnTo>
                    <a:pt x="712" y="151"/>
                  </a:lnTo>
                  <a:lnTo>
                    <a:pt x="718" y="151"/>
                  </a:lnTo>
                  <a:lnTo>
                    <a:pt x="720" y="158"/>
                  </a:lnTo>
                  <a:lnTo>
                    <a:pt x="722" y="165"/>
                  </a:lnTo>
                  <a:lnTo>
                    <a:pt x="724" y="171"/>
                  </a:lnTo>
                  <a:lnTo>
                    <a:pt x="726" y="174"/>
                  </a:lnTo>
                  <a:lnTo>
                    <a:pt x="840" y="178"/>
                  </a:lnTo>
                  <a:lnTo>
                    <a:pt x="919" y="161"/>
                  </a:lnTo>
                  <a:lnTo>
                    <a:pt x="954" y="120"/>
                  </a:lnTo>
                  <a:lnTo>
                    <a:pt x="955" y="117"/>
                  </a:lnTo>
                  <a:lnTo>
                    <a:pt x="959" y="113"/>
                  </a:lnTo>
                  <a:lnTo>
                    <a:pt x="964" y="106"/>
                  </a:lnTo>
                  <a:lnTo>
                    <a:pt x="971" y="98"/>
                  </a:lnTo>
                  <a:lnTo>
                    <a:pt x="978" y="91"/>
                  </a:lnTo>
                  <a:lnTo>
                    <a:pt x="983" y="84"/>
                  </a:lnTo>
                  <a:lnTo>
                    <a:pt x="987" y="79"/>
                  </a:lnTo>
                  <a:lnTo>
                    <a:pt x="988" y="77"/>
                  </a:lnTo>
                  <a:lnTo>
                    <a:pt x="991" y="74"/>
                  </a:lnTo>
                  <a:lnTo>
                    <a:pt x="996" y="31"/>
                  </a:lnTo>
                  <a:lnTo>
                    <a:pt x="993" y="31"/>
                  </a:lnTo>
                  <a:lnTo>
                    <a:pt x="985" y="30"/>
                  </a:lnTo>
                  <a:lnTo>
                    <a:pt x="972" y="29"/>
                  </a:lnTo>
                  <a:lnTo>
                    <a:pt x="958" y="27"/>
                  </a:lnTo>
                  <a:lnTo>
                    <a:pt x="942" y="26"/>
                  </a:lnTo>
                  <a:lnTo>
                    <a:pt x="927" y="25"/>
                  </a:lnTo>
                  <a:lnTo>
                    <a:pt x="913" y="24"/>
                  </a:lnTo>
                  <a:lnTo>
                    <a:pt x="903" y="23"/>
                  </a:lnTo>
                  <a:lnTo>
                    <a:pt x="905" y="17"/>
                  </a:lnTo>
                  <a:lnTo>
                    <a:pt x="908" y="11"/>
                  </a:lnTo>
                  <a:lnTo>
                    <a:pt x="910" y="6"/>
                  </a:lnTo>
                  <a:lnTo>
                    <a:pt x="912" y="0"/>
                  </a:lnTo>
                  <a:lnTo>
                    <a:pt x="1294" y="0"/>
                  </a:lnTo>
                  <a:lnTo>
                    <a:pt x="1282" y="9"/>
                  </a:lnTo>
                  <a:lnTo>
                    <a:pt x="1276" y="14"/>
                  </a:lnTo>
                  <a:lnTo>
                    <a:pt x="1277" y="17"/>
                  </a:lnTo>
                  <a:lnTo>
                    <a:pt x="1279" y="25"/>
                  </a:lnTo>
                  <a:lnTo>
                    <a:pt x="1281" y="34"/>
                  </a:lnTo>
                  <a:lnTo>
                    <a:pt x="1282" y="39"/>
                  </a:lnTo>
                  <a:lnTo>
                    <a:pt x="1282" y="49"/>
                  </a:lnTo>
                  <a:lnTo>
                    <a:pt x="1280" y="53"/>
                  </a:lnTo>
                  <a:lnTo>
                    <a:pt x="1276" y="57"/>
                  </a:lnTo>
                  <a:lnTo>
                    <a:pt x="1274" y="62"/>
                  </a:lnTo>
                  <a:lnTo>
                    <a:pt x="1271" y="65"/>
                  </a:lnTo>
                  <a:lnTo>
                    <a:pt x="1264" y="67"/>
                  </a:lnTo>
                  <a:lnTo>
                    <a:pt x="1252" y="68"/>
                  </a:lnTo>
                  <a:lnTo>
                    <a:pt x="1236" y="71"/>
                  </a:lnTo>
                  <a:lnTo>
                    <a:pt x="1219" y="74"/>
                  </a:lnTo>
                  <a:lnTo>
                    <a:pt x="1201" y="76"/>
                  </a:lnTo>
                  <a:lnTo>
                    <a:pt x="1188" y="78"/>
                  </a:lnTo>
                  <a:lnTo>
                    <a:pt x="1177" y="79"/>
                  </a:lnTo>
                  <a:lnTo>
                    <a:pt x="1174" y="80"/>
                  </a:lnTo>
                  <a:lnTo>
                    <a:pt x="1171" y="82"/>
                  </a:lnTo>
                  <a:lnTo>
                    <a:pt x="1165" y="84"/>
                  </a:lnTo>
                  <a:lnTo>
                    <a:pt x="1155" y="88"/>
                  </a:lnTo>
                  <a:lnTo>
                    <a:pt x="1144" y="92"/>
                  </a:lnTo>
                  <a:lnTo>
                    <a:pt x="1133" y="97"/>
                  </a:lnTo>
                  <a:lnTo>
                    <a:pt x="1124" y="101"/>
                  </a:lnTo>
                  <a:lnTo>
                    <a:pt x="1117" y="103"/>
                  </a:lnTo>
                  <a:lnTo>
                    <a:pt x="1114" y="105"/>
                  </a:lnTo>
                  <a:lnTo>
                    <a:pt x="1110" y="106"/>
                  </a:lnTo>
                  <a:lnTo>
                    <a:pt x="1101" y="108"/>
                  </a:lnTo>
                  <a:lnTo>
                    <a:pt x="1092" y="110"/>
                  </a:lnTo>
                  <a:lnTo>
                    <a:pt x="1089" y="112"/>
                  </a:lnTo>
                  <a:lnTo>
                    <a:pt x="1086" y="113"/>
                  </a:lnTo>
                  <a:lnTo>
                    <a:pt x="1078" y="114"/>
                  </a:lnTo>
                  <a:lnTo>
                    <a:pt x="1068" y="116"/>
                  </a:lnTo>
                  <a:lnTo>
                    <a:pt x="1056" y="120"/>
                  </a:lnTo>
                  <a:lnTo>
                    <a:pt x="1044" y="123"/>
                  </a:lnTo>
                  <a:lnTo>
                    <a:pt x="1033" y="125"/>
                  </a:lnTo>
                  <a:lnTo>
                    <a:pt x="1025" y="126"/>
                  </a:lnTo>
                  <a:lnTo>
                    <a:pt x="1023" y="128"/>
                  </a:lnTo>
                  <a:lnTo>
                    <a:pt x="1001" y="151"/>
                  </a:lnTo>
                  <a:lnTo>
                    <a:pt x="976" y="186"/>
                  </a:lnTo>
                  <a:lnTo>
                    <a:pt x="978" y="189"/>
                  </a:lnTo>
                  <a:lnTo>
                    <a:pt x="984" y="196"/>
                  </a:lnTo>
                  <a:lnTo>
                    <a:pt x="989" y="203"/>
                  </a:lnTo>
                  <a:lnTo>
                    <a:pt x="994" y="208"/>
                  </a:lnTo>
                  <a:lnTo>
                    <a:pt x="993" y="215"/>
                  </a:lnTo>
                  <a:lnTo>
                    <a:pt x="992" y="223"/>
                  </a:lnTo>
                  <a:lnTo>
                    <a:pt x="991" y="230"/>
                  </a:lnTo>
                  <a:lnTo>
                    <a:pt x="991" y="236"/>
                  </a:lnTo>
                  <a:lnTo>
                    <a:pt x="987" y="242"/>
                  </a:lnTo>
                  <a:lnTo>
                    <a:pt x="981" y="250"/>
                  </a:lnTo>
                  <a:lnTo>
                    <a:pt x="977" y="257"/>
                  </a:lnTo>
                  <a:lnTo>
                    <a:pt x="974" y="260"/>
                  </a:lnTo>
                  <a:lnTo>
                    <a:pt x="974" y="267"/>
                  </a:lnTo>
                  <a:lnTo>
                    <a:pt x="977" y="283"/>
                  </a:lnTo>
                  <a:lnTo>
                    <a:pt x="978" y="300"/>
                  </a:lnTo>
                  <a:lnTo>
                    <a:pt x="979" y="310"/>
                  </a:lnTo>
                  <a:lnTo>
                    <a:pt x="978" y="311"/>
                  </a:lnTo>
                  <a:lnTo>
                    <a:pt x="978" y="314"/>
                  </a:lnTo>
                  <a:lnTo>
                    <a:pt x="977" y="318"/>
                  </a:lnTo>
                  <a:lnTo>
                    <a:pt x="976" y="321"/>
                  </a:lnTo>
                  <a:lnTo>
                    <a:pt x="968" y="326"/>
                  </a:lnTo>
                  <a:lnTo>
                    <a:pt x="956" y="332"/>
                  </a:lnTo>
                  <a:lnTo>
                    <a:pt x="947" y="336"/>
                  </a:lnTo>
                  <a:lnTo>
                    <a:pt x="942" y="338"/>
                  </a:lnTo>
                  <a:lnTo>
                    <a:pt x="935" y="341"/>
                  </a:lnTo>
                  <a:lnTo>
                    <a:pt x="918" y="345"/>
                  </a:lnTo>
                  <a:lnTo>
                    <a:pt x="894" y="353"/>
                  </a:lnTo>
                  <a:lnTo>
                    <a:pt x="866" y="363"/>
                  </a:lnTo>
                  <a:lnTo>
                    <a:pt x="837" y="372"/>
                  </a:lnTo>
                  <a:lnTo>
                    <a:pt x="813" y="380"/>
                  </a:lnTo>
                  <a:lnTo>
                    <a:pt x="796" y="386"/>
                  </a:lnTo>
                  <a:lnTo>
                    <a:pt x="789" y="388"/>
                  </a:lnTo>
                  <a:lnTo>
                    <a:pt x="782" y="390"/>
                  </a:lnTo>
                  <a:lnTo>
                    <a:pt x="776" y="428"/>
                  </a:lnTo>
                  <a:lnTo>
                    <a:pt x="776" y="432"/>
                  </a:lnTo>
                  <a:lnTo>
                    <a:pt x="776" y="439"/>
                  </a:lnTo>
                  <a:lnTo>
                    <a:pt x="776" y="447"/>
                  </a:lnTo>
                  <a:lnTo>
                    <a:pt x="776" y="455"/>
                  </a:lnTo>
                  <a:lnTo>
                    <a:pt x="773" y="457"/>
                  </a:lnTo>
                  <a:lnTo>
                    <a:pt x="768" y="461"/>
                  </a:lnTo>
                  <a:lnTo>
                    <a:pt x="764" y="465"/>
                  </a:lnTo>
                  <a:lnTo>
                    <a:pt x="758" y="469"/>
                  </a:lnTo>
                  <a:lnTo>
                    <a:pt x="753" y="473"/>
                  </a:lnTo>
                  <a:lnTo>
                    <a:pt x="748" y="477"/>
                  </a:lnTo>
                  <a:lnTo>
                    <a:pt x="743" y="480"/>
                  </a:lnTo>
                  <a:lnTo>
                    <a:pt x="739" y="482"/>
                  </a:lnTo>
                  <a:lnTo>
                    <a:pt x="735" y="480"/>
                  </a:lnTo>
                  <a:lnTo>
                    <a:pt x="728" y="478"/>
                  </a:lnTo>
                  <a:lnTo>
                    <a:pt x="720" y="476"/>
                  </a:lnTo>
                  <a:lnTo>
                    <a:pt x="712" y="472"/>
                  </a:lnTo>
                  <a:lnTo>
                    <a:pt x="704" y="470"/>
                  </a:lnTo>
                  <a:lnTo>
                    <a:pt x="697" y="467"/>
                  </a:lnTo>
                  <a:lnTo>
                    <a:pt x="692" y="466"/>
                  </a:lnTo>
                  <a:lnTo>
                    <a:pt x="691" y="465"/>
                  </a:lnTo>
                  <a:lnTo>
                    <a:pt x="689" y="465"/>
                  </a:lnTo>
                  <a:lnTo>
                    <a:pt x="684" y="464"/>
                  </a:lnTo>
                  <a:lnTo>
                    <a:pt x="677" y="463"/>
                  </a:lnTo>
                  <a:lnTo>
                    <a:pt x="669" y="462"/>
                  </a:lnTo>
                  <a:lnTo>
                    <a:pt x="660" y="461"/>
                  </a:lnTo>
                  <a:lnTo>
                    <a:pt x="653" y="459"/>
                  </a:lnTo>
                  <a:lnTo>
                    <a:pt x="646" y="458"/>
                  </a:lnTo>
                  <a:lnTo>
                    <a:pt x="643" y="458"/>
                  </a:lnTo>
                  <a:lnTo>
                    <a:pt x="639" y="455"/>
                  </a:lnTo>
                  <a:lnTo>
                    <a:pt x="635" y="451"/>
                  </a:lnTo>
                  <a:lnTo>
                    <a:pt x="630" y="448"/>
                  </a:lnTo>
                  <a:lnTo>
                    <a:pt x="625" y="444"/>
                  </a:lnTo>
                  <a:lnTo>
                    <a:pt x="625" y="432"/>
                  </a:lnTo>
                  <a:lnTo>
                    <a:pt x="625" y="414"/>
                  </a:lnTo>
                  <a:lnTo>
                    <a:pt x="625" y="398"/>
                  </a:lnTo>
                  <a:lnTo>
                    <a:pt x="625" y="391"/>
                  </a:lnTo>
                  <a:lnTo>
                    <a:pt x="513" y="387"/>
                  </a:lnTo>
                  <a:lnTo>
                    <a:pt x="513" y="469"/>
                  </a:lnTo>
                  <a:lnTo>
                    <a:pt x="517" y="476"/>
                  </a:lnTo>
                  <a:lnTo>
                    <a:pt x="526" y="490"/>
                  </a:lnTo>
                  <a:lnTo>
                    <a:pt x="538" y="507"/>
                  </a:lnTo>
                  <a:lnTo>
                    <a:pt x="544" y="516"/>
                  </a:lnTo>
                  <a:lnTo>
                    <a:pt x="544" y="527"/>
                  </a:lnTo>
                  <a:lnTo>
                    <a:pt x="546" y="547"/>
                  </a:lnTo>
                  <a:lnTo>
                    <a:pt x="547" y="567"/>
                  </a:lnTo>
                  <a:lnTo>
                    <a:pt x="547" y="575"/>
                  </a:lnTo>
                  <a:lnTo>
                    <a:pt x="547" y="578"/>
                  </a:lnTo>
                  <a:lnTo>
                    <a:pt x="546" y="587"/>
                  </a:lnTo>
                  <a:lnTo>
                    <a:pt x="546" y="599"/>
                  </a:lnTo>
                  <a:lnTo>
                    <a:pt x="545" y="611"/>
                  </a:lnTo>
                  <a:lnTo>
                    <a:pt x="539" y="609"/>
                  </a:lnTo>
                  <a:lnTo>
                    <a:pt x="532" y="607"/>
                  </a:lnTo>
                  <a:lnTo>
                    <a:pt x="526" y="605"/>
                  </a:lnTo>
                  <a:lnTo>
                    <a:pt x="521" y="602"/>
                  </a:lnTo>
                  <a:lnTo>
                    <a:pt x="515" y="600"/>
                  </a:lnTo>
                  <a:lnTo>
                    <a:pt x="510" y="598"/>
                  </a:lnTo>
                  <a:lnTo>
                    <a:pt x="508" y="596"/>
                  </a:lnTo>
                  <a:lnTo>
                    <a:pt x="507" y="596"/>
                  </a:lnTo>
                  <a:lnTo>
                    <a:pt x="403" y="605"/>
                  </a:lnTo>
                  <a:lnTo>
                    <a:pt x="400" y="605"/>
                  </a:lnTo>
                  <a:lnTo>
                    <a:pt x="390" y="605"/>
                  </a:lnTo>
                  <a:lnTo>
                    <a:pt x="380" y="605"/>
                  </a:lnTo>
                  <a:lnTo>
                    <a:pt x="373" y="605"/>
                  </a:lnTo>
                  <a:lnTo>
                    <a:pt x="370" y="602"/>
                  </a:lnTo>
                  <a:lnTo>
                    <a:pt x="365" y="599"/>
                  </a:lnTo>
                  <a:lnTo>
                    <a:pt x="358" y="594"/>
                  </a:lnTo>
                  <a:lnTo>
                    <a:pt x="352" y="590"/>
                  </a:lnTo>
                  <a:lnTo>
                    <a:pt x="345" y="585"/>
                  </a:lnTo>
                  <a:lnTo>
                    <a:pt x="340" y="581"/>
                  </a:lnTo>
                  <a:lnTo>
                    <a:pt x="336" y="579"/>
                  </a:lnTo>
                  <a:lnTo>
                    <a:pt x="335" y="578"/>
                  </a:lnTo>
                  <a:lnTo>
                    <a:pt x="275" y="570"/>
                  </a:lnTo>
                  <a:lnTo>
                    <a:pt x="125" y="594"/>
                  </a:lnTo>
                  <a:lnTo>
                    <a:pt x="115" y="651"/>
                  </a:lnTo>
                  <a:lnTo>
                    <a:pt x="116" y="652"/>
                  </a:lnTo>
                  <a:lnTo>
                    <a:pt x="121" y="653"/>
                  </a:lnTo>
                  <a:lnTo>
                    <a:pt x="125" y="656"/>
                  </a:lnTo>
                  <a:lnTo>
                    <a:pt x="132" y="659"/>
                  </a:lnTo>
                  <a:lnTo>
                    <a:pt x="139" y="663"/>
                  </a:lnTo>
                  <a:lnTo>
                    <a:pt x="146" y="666"/>
                  </a:lnTo>
                  <a:lnTo>
                    <a:pt x="152" y="669"/>
                  </a:lnTo>
                  <a:lnTo>
                    <a:pt x="157" y="671"/>
                  </a:lnTo>
                  <a:lnTo>
                    <a:pt x="157" y="676"/>
                  </a:lnTo>
                  <a:lnTo>
                    <a:pt x="158" y="679"/>
                  </a:lnTo>
                  <a:lnTo>
                    <a:pt x="158" y="684"/>
                  </a:lnTo>
                  <a:lnTo>
                    <a:pt x="158" y="689"/>
                  </a:lnTo>
                  <a:lnTo>
                    <a:pt x="151" y="694"/>
                  </a:lnTo>
                  <a:lnTo>
                    <a:pt x="140" y="701"/>
                  </a:lnTo>
                  <a:lnTo>
                    <a:pt x="132" y="708"/>
                  </a:lnTo>
                  <a:lnTo>
                    <a:pt x="129" y="711"/>
                  </a:lnTo>
                  <a:lnTo>
                    <a:pt x="132" y="716"/>
                  </a:lnTo>
                  <a:lnTo>
                    <a:pt x="139" y="730"/>
                  </a:lnTo>
                  <a:lnTo>
                    <a:pt x="145" y="744"/>
                  </a:lnTo>
                  <a:lnTo>
                    <a:pt x="148" y="750"/>
                  </a:lnTo>
                  <a:lnTo>
                    <a:pt x="152" y="758"/>
                  </a:lnTo>
                  <a:lnTo>
                    <a:pt x="159" y="773"/>
                  </a:lnTo>
                  <a:lnTo>
                    <a:pt x="165" y="789"/>
                  </a:lnTo>
                  <a:lnTo>
                    <a:pt x="168" y="796"/>
                  </a:lnTo>
                  <a:lnTo>
                    <a:pt x="170" y="803"/>
                  </a:lnTo>
                  <a:lnTo>
                    <a:pt x="175" y="803"/>
                  </a:lnTo>
                  <a:lnTo>
                    <a:pt x="185" y="804"/>
                  </a:lnTo>
                  <a:lnTo>
                    <a:pt x="201" y="805"/>
                  </a:lnTo>
                  <a:lnTo>
                    <a:pt x="220" y="806"/>
                  </a:lnTo>
                  <a:lnTo>
                    <a:pt x="239" y="808"/>
                  </a:lnTo>
                  <a:lnTo>
                    <a:pt x="256" y="810"/>
                  </a:lnTo>
                  <a:lnTo>
                    <a:pt x="267" y="811"/>
                  </a:lnTo>
                  <a:lnTo>
                    <a:pt x="273" y="811"/>
                  </a:lnTo>
                  <a:lnTo>
                    <a:pt x="278" y="812"/>
                  </a:lnTo>
                  <a:lnTo>
                    <a:pt x="286" y="815"/>
                  </a:lnTo>
                  <a:lnTo>
                    <a:pt x="297" y="820"/>
                  </a:lnTo>
                  <a:lnTo>
                    <a:pt x="311" y="826"/>
                  </a:lnTo>
                  <a:lnTo>
                    <a:pt x="325" y="830"/>
                  </a:lnTo>
                  <a:lnTo>
                    <a:pt x="336" y="835"/>
                  </a:lnTo>
                  <a:lnTo>
                    <a:pt x="345" y="838"/>
                  </a:lnTo>
                  <a:lnTo>
                    <a:pt x="350" y="841"/>
                  </a:lnTo>
                  <a:lnTo>
                    <a:pt x="356" y="848"/>
                  </a:lnTo>
                  <a:lnTo>
                    <a:pt x="366" y="858"/>
                  </a:lnTo>
                  <a:lnTo>
                    <a:pt x="377" y="869"/>
                  </a:lnTo>
                  <a:lnTo>
                    <a:pt x="382" y="875"/>
                  </a:lnTo>
                  <a:lnTo>
                    <a:pt x="385" y="882"/>
                  </a:lnTo>
                  <a:lnTo>
                    <a:pt x="389" y="896"/>
                  </a:lnTo>
                  <a:lnTo>
                    <a:pt x="394" y="907"/>
                  </a:lnTo>
                  <a:lnTo>
                    <a:pt x="396" y="913"/>
                  </a:lnTo>
                  <a:lnTo>
                    <a:pt x="400" y="913"/>
                  </a:lnTo>
                  <a:lnTo>
                    <a:pt x="409" y="912"/>
                  </a:lnTo>
                  <a:lnTo>
                    <a:pt x="422" y="910"/>
                  </a:lnTo>
                  <a:lnTo>
                    <a:pt x="436" y="907"/>
                  </a:lnTo>
                  <a:lnTo>
                    <a:pt x="453" y="906"/>
                  </a:lnTo>
                  <a:lnTo>
                    <a:pt x="466" y="904"/>
                  </a:lnTo>
                  <a:lnTo>
                    <a:pt x="478" y="903"/>
                  </a:lnTo>
                  <a:lnTo>
                    <a:pt x="485" y="902"/>
                  </a:lnTo>
                  <a:lnTo>
                    <a:pt x="489" y="906"/>
                  </a:lnTo>
                  <a:lnTo>
                    <a:pt x="495" y="912"/>
                  </a:lnTo>
                  <a:lnTo>
                    <a:pt x="502" y="919"/>
                  </a:lnTo>
                  <a:lnTo>
                    <a:pt x="510" y="927"/>
                  </a:lnTo>
                  <a:lnTo>
                    <a:pt x="506" y="929"/>
                  </a:lnTo>
                  <a:lnTo>
                    <a:pt x="501" y="931"/>
                  </a:lnTo>
                  <a:lnTo>
                    <a:pt x="496" y="932"/>
                  </a:lnTo>
                  <a:lnTo>
                    <a:pt x="495" y="933"/>
                  </a:lnTo>
                  <a:lnTo>
                    <a:pt x="465" y="957"/>
                  </a:lnTo>
                  <a:lnTo>
                    <a:pt x="478" y="1056"/>
                  </a:lnTo>
                  <a:lnTo>
                    <a:pt x="533" y="1124"/>
                  </a:lnTo>
                  <a:lnTo>
                    <a:pt x="538" y="1125"/>
                  </a:lnTo>
                  <a:lnTo>
                    <a:pt x="548" y="1129"/>
                  </a:lnTo>
                  <a:lnTo>
                    <a:pt x="559" y="1133"/>
                  </a:lnTo>
                  <a:lnTo>
                    <a:pt x="567" y="1136"/>
                  </a:lnTo>
                  <a:lnTo>
                    <a:pt x="572" y="1144"/>
                  </a:lnTo>
                  <a:lnTo>
                    <a:pt x="580" y="1159"/>
                  </a:lnTo>
                  <a:lnTo>
                    <a:pt x="591" y="1174"/>
                  </a:lnTo>
                  <a:lnTo>
                    <a:pt x="598" y="1185"/>
                  </a:lnTo>
                  <a:lnTo>
                    <a:pt x="590" y="1192"/>
                  </a:lnTo>
                  <a:lnTo>
                    <a:pt x="582" y="1199"/>
                  </a:lnTo>
                  <a:lnTo>
                    <a:pt x="575" y="1206"/>
                  </a:lnTo>
                  <a:lnTo>
                    <a:pt x="571" y="1208"/>
                  </a:lnTo>
                  <a:lnTo>
                    <a:pt x="620" y="1288"/>
                  </a:lnTo>
                  <a:lnTo>
                    <a:pt x="621" y="1290"/>
                  </a:lnTo>
                  <a:lnTo>
                    <a:pt x="624" y="1295"/>
                  </a:lnTo>
                  <a:lnTo>
                    <a:pt x="629" y="1303"/>
                  </a:lnTo>
                  <a:lnTo>
                    <a:pt x="635" y="1312"/>
                  </a:lnTo>
                  <a:lnTo>
                    <a:pt x="642" y="1322"/>
                  </a:lnTo>
                  <a:lnTo>
                    <a:pt x="647" y="1331"/>
                  </a:lnTo>
                  <a:lnTo>
                    <a:pt x="653" y="1341"/>
                  </a:lnTo>
                  <a:lnTo>
                    <a:pt x="657" y="1346"/>
                  </a:lnTo>
                  <a:lnTo>
                    <a:pt x="655" y="1353"/>
                  </a:lnTo>
                  <a:lnTo>
                    <a:pt x="655" y="1364"/>
                  </a:lnTo>
                  <a:lnTo>
                    <a:pt x="654" y="1376"/>
                  </a:lnTo>
                  <a:lnTo>
                    <a:pt x="653" y="1388"/>
                  </a:lnTo>
                  <a:lnTo>
                    <a:pt x="648" y="1387"/>
                  </a:lnTo>
                  <a:lnTo>
                    <a:pt x="644" y="1387"/>
                  </a:lnTo>
                  <a:lnTo>
                    <a:pt x="640" y="1387"/>
                  </a:lnTo>
                  <a:lnTo>
                    <a:pt x="637" y="1387"/>
                  </a:lnTo>
                  <a:lnTo>
                    <a:pt x="632" y="1376"/>
                  </a:lnTo>
                  <a:lnTo>
                    <a:pt x="627" y="1364"/>
                  </a:lnTo>
                  <a:lnTo>
                    <a:pt x="621" y="1353"/>
                  </a:lnTo>
                  <a:lnTo>
                    <a:pt x="619" y="1349"/>
                  </a:lnTo>
                  <a:lnTo>
                    <a:pt x="572" y="1331"/>
                  </a:lnTo>
                  <a:lnTo>
                    <a:pt x="536" y="1428"/>
                  </a:lnTo>
                  <a:lnTo>
                    <a:pt x="563" y="1510"/>
                  </a:lnTo>
                  <a:lnTo>
                    <a:pt x="564" y="1513"/>
                  </a:lnTo>
                  <a:lnTo>
                    <a:pt x="566" y="1520"/>
                  </a:lnTo>
                  <a:lnTo>
                    <a:pt x="568" y="1528"/>
                  </a:lnTo>
                  <a:lnTo>
                    <a:pt x="570" y="1536"/>
                  </a:lnTo>
                  <a:lnTo>
                    <a:pt x="569" y="1540"/>
                  </a:lnTo>
                  <a:lnTo>
                    <a:pt x="568" y="1544"/>
                  </a:lnTo>
                  <a:lnTo>
                    <a:pt x="566" y="1549"/>
                  </a:lnTo>
                  <a:lnTo>
                    <a:pt x="564" y="1551"/>
                  </a:lnTo>
                  <a:lnTo>
                    <a:pt x="559" y="1559"/>
                  </a:lnTo>
                  <a:lnTo>
                    <a:pt x="548" y="1574"/>
                  </a:lnTo>
                  <a:lnTo>
                    <a:pt x="538" y="1591"/>
                  </a:lnTo>
                  <a:lnTo>
                    <a:pt x="533" y="1597"/>
                  </a:lnTo>
                  <a:lnTo>
                    <a:pt x="530" y="1608"/>
                  </a:lnTo>
                  <a:lnTo>
                    <a:pt x="522" y="1630"/>
                  </a:lnTo>
                  <a:lnTo>
                    <a:pt x="515" y="1653"/>
                  </a:lnTo>
                  <a:lnTo>
                    <a:pt x="510" y="1664"/>
                  </a:lnTo>
                  <a:lnTo>
                    <a:pt x="507" y="1669"/>
                  </a:lnTo>
                  <a:lnTo>
                    <a:pt x="502" y="1676"/>
                  </a:lnTo>
                  <a:lnTo>
                    <a:pt x="496" y="1683"/>
                  </a:lnTo>
                  <a:lnTo>
                    <a:pt x="493" y="1687"/>
                  </a:lnTo>
                  <a:lnTo>
                    <a:pt x="488" y="1691"/>
                  </a:lnTo>
                  <a:lnTo>
                    <a:pt x="480" y="1697"/>
                  </a:lnTo>
                  <a:lnTo>
                    <a:pt x="473" y="1701"/>
                  </a:lnTo>
                  <a:lnTo>
                    <a:pt x="470" y="1703"/>
                  </a:lnTo>
                  <a:lnTo>
                    <a:pt x="451" y="1725"/>
                  </a:lnTo>
                  <a:lnTo>
                    <a:pt x="440" y="1721"/>
                  </a:lnTo>
                  <a:lnTo>
                    <a:pt x="436" y="1720"/>
                  </a:lnTo>
                  <a:lnTo>
                    <a:pt x="430" y="1717"/>
                  </a:lnTo>
                  <a:lnTo>
                    <a:pt x="419" y="1714"/>
                  </a:lnTo>
                  <a:lnTo>
                    <a:pt x="408" y="1710"/>
                  </a:lnTo>
                  <a:lnTo>
                    <a:pt x="396" y="1707"/>
                  </a:lnTo>
                  <a:lnTo>
                    <a:pt x="386" y="1705"/>
                  </a:lnTo>
                  <a:lnTo>
                    <a:pt x="379" y="1702"/>
                  </a:lnTo>
                  <a:lnTo>
                    <a:pt x="377" y="1701"/>
                  </a:lnTo>
                  <a:lnTo>
                    <a:pt x="373" y="1700"/>
                  </a:lnTo>
                  <a:lnTo>
                    <a:pt x="371" y="1701"/>
                  </a:lnTo>
                  <a:lnTo>
                    <a:pt x="363" y="1702"/>
                  </a:lnTo>
                  <a:lnTo>
                    <a:pt x="352" y="1706"/>
                  </a:lnTo>
                  <a:lnTo>
                    <a:pt x="340" y="1709"/>
                  </a:lnTo>
                  <a:lnTo>
                    <a:pt x="327" y="1711"/>
                  </a:lnTo>
                  <a:lnTo>
                    <a:pt x="314" y="1715"/>
                  </a:lnTo>
                  <a:lnTo>
                    <a:pt x="305" y="1717"/>
                  </a:lnTo>
                  <a:lnTo>
                    <a:pt x="301" y="1718"/>
                  </a:lnTo>
                  <a:lnTo>
                    <a:pt x="295" y="1716"/>
                  </a:lnTo>
                  <a:lnTo>
                    <a:pt x="286" y="1713"/>
                  </a:lnTo>
                  <a:lnTo>
                    <a:pt x="273" y="1707"/>
                  </a:lnTo>
                  <a:lnTo>
                    <a:pt x="260" y="1701"/>
                  </a:lnTo>
                  <a:lnTo>
                    <a:pt x="246" y="1695"/>
                  </a:lnTo>
                  <a:lnTo>
                    <a:pt x="235" y="1690"/>
                  </a:lnTo>
                  <a:lnTo>
                    <a:pt x="228" y="1686"/>
                  </a:lnTo>
                  <a:lnTo>
                    <a:pt x="225" y="1685"/>
                  </a:lnTo>
                  <a:lnTo>
                    <a:pt x="109" y="1677"/>
                  </a:lnTo>
                  <a:lnTo>
                    <a:pt x="0" y="1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A1B0CA53-CE24-1C4F-EB19-15A6CB21B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" y="3020"/>
              <a:ext cx="474" cy="730"/>
            </a:xfrm>
            <a:custGeom>
              <a:avLst/>
              <a:gdLst>
                <a:gd name="T0" fmla="*/ 14 w 947"/>
                <a:gd name="T1" fmla="*/ 0 h 1461"/>
                <a:gd name="T2" fmla="*/ 15 w 947"/>
                <a:gd name="T3" fmla="*/ 0 h 1461"/>
                <a:gd name="T4" fmla="*/ 15 w 947"/>
                <a:gd name="T5" fmla="*/ 0 h 1461"/>
                <a:gd name="T6" fmla="*/ 15 w 947"/>
                <a:gd name="T7" fmla="*/ 1 h 1461"/>
                <a:gd name="T8" fmla="*/ 15 w 947"/>
                <a:gd name="T9" fmla="*/ 1 h 1461"/>
                <a:gd name="T10" fmla="*/ 15 w 947"/>
                <a:gd name="T11" fmla="*/ 1 h 1461"/>
                <a:gd name="T12" fmla="*/ 14 w 947"/>
                <a:gd name="T13" fmla="*/ 1 h 1461"/>
                <a:gd name="T14" fmla="*/ 12 w 947"/>
                <a:gd name="T15" fmla="*/ 3 h 1461"/>
                <a:gd name="T16" fmla="*/ 12 w 947"/>
                <a:gd name="T17" fmla="*/ 3 h 1461"/>
                <a:gd name="T18" fmla="*/ 11 w 947"/>
                <a:gd name="T19" fmla="*/ 3 h 1461"/>
                <a:gd name="T20" fmla="*/ 11 w 947"/>
                <a:gd name="T21" fmla="*/ 2 h 1461"/>
                <a:gd name="T22" fmla="*/ 8 w 947"/>
                <a:gd name="T23" fmla="*/ 4 h 1461"/>
                <a:gd name="T24" fmla="*/ 8 w 947"/>
                <a:gd name="T25" fmla="*/ 5 h 1461"/>
                <a:gd name="T26" fmla="*/ 7 w 947"/>
                <a:gd name="T27" fmla="*/ 5 h 1461"/>
                <a:gd name="T28" fmla="*/ 7 w 947"/>
                <a:gd name="T29" fmla="*/ 5 h 1461"/>
                <a:gd name="T30" fmla="*/ 6 w 947"/>
                <a:gd name="T31" fmla="*/ 5 h 1461"/>
                <a:gd name="T32" fmla="*/ 6 w 947"/>
                <a:gd name="T33" fmla="*/ 5 h 1461"/>
                <a:gd name="T34" fmla="*/ 2 w 947"/>
                <a:gd name="T35" fmla="*/ 7 h 1461"/>
                <a:gd name="T36" fmla="*/ 2 w 947"/>
                <a:gd name="T37" fmla="*/ 7 h 1461"/>
                <a:gd name="T38" fmla="*/ 2 w 947"/>
                <a:gd name="T39" fmla="*/ 8 h 1461"/>
                <a:gd name="T40" fmla="*/ 2 w 947"/>
                <a:gd name="T41" fmla="*/ 9 h 1461"/>
                <a:gd name="T42" fmla="*/ 4 w 947"/>
                <a:gd name="T43" fmla="*/ 10 h 1461"/>
                <a:gd name="T44" fmla="*/ 5 w 947"/>
                <a:gd name="T45" fmla="*/ 10 h 1461"/>
                <a:gd name="T46" fmla="*/ 5 w 947"/>
                <a:gd name="T47" fmla="*/ 10 h 1461"/>
                <a:gd name="T48" fmla="*/ 6 w 947"/>
                <a:gd name="T49" fmla="*/ 10 h 1461"/>
                <a:gd name="T50" fmla="*/ 6 w 947"/>
                <a:gd name="T51" fmla="*/ 11 h 1461"/>
                <a:gd name="T52" fmla="*/ 7 w 947"/>
                <a:gd name="T53" fmla="*/ 11 h 1461"/>
                <a:gd name="T54" fmla="*/ 7 w 947"/>
                <a:gd name="T55" fmla="*/ 12 h 1461"/>
                <a:gd name="T56" fmla="*/ 9 w 947"/>
                <a:gd name="T57" fmla="*/ 15 h 1461"/>
                <a:gd name="T58" fmla="*/ 9 w 947"/>
                <a:gd name="T59" fmla="*/ 15 h 1461"/>
                <a:gd name="T60" fmla="*/ 9 w 947"/>
                <a:gd name="T61" fmla="*/ 15 h 1461"/>
                <a:gd name="T62" fmla="*/ 9 w 947"/>
                <a:gd name="T63" fmla="*/ 16 h 1461"/>
                <a:gd name="T64" fmla="*/ 9 w 947"/>
                <a:gd name="T65" fmla="*/ 16 h 1461"/>
                <a:gd name="T66" fmla="*/ 9 w 947"/>
                <a:gd name="T67" fmla="*/ 20 h 1461"/>
                <a:gd name="T68" fmla="*/ 9 w 947"/>
                <a:gd name="T69" fmla="*/ 20 h 1461"/>
                <a:gd name="T70" fmla="*/ 8 w 947"/>
                <a:gd name="T71" fmla="*/ 21 h 1461"/>
                <a:gd name="T72" fmla="*/ 8 w 947"/>
                <a:gd name="T73" fmla="*/ 22 h 1461"/>
                <a:gd name="T74" fmla="*/ 7 w 947"/>
                <a:gd name="T75" fmla="*/ 22 h 1461"/>
                <a:gd name="T76" fmla="*/ 7 w 947"/>
                <a:gd name="T77" fmla="*/ 22 h 1461"/>
                <a:gd name="T78" fmla="*/ 7 w 947"/>
                <a:gd name="T79" fmla="*/ 22 h 1461"/>
                <a:gd name="T80" fmla="*/ 6 w 947"/>
                <a:gd name="T81" fmla="*/ 22 h 1461"/>
                <a:gd name="T82" fmla="*/ 5 w 947"/>
                <a:gd name="T83" fmla="*/ 22 h 1461"/>
                <a:gd name="T84" fmla="*/ 5 w 947"/>
                <a:gd name="T85" fmla="*/ 22 h 1461"/>
                <a:gd name="T86" fmla="*/ 2 w 947"/>
                <a:gd name="T87" fmla="*/ 22 h 1461"/>
                <a:gd name="T88" fmla="*/ 1 w 947"/>
                <a:gd name="T89" fmla="*/ 22 h 1461"/>
                <a:gd name="T90" fmla="*/ 1 w 947"/>
                <a:gd name="T91" fmla="*/ 7 h 1461"/>
                <a:gd name="T92" fmla="*/ 1 w 947"/>
                <a:gd name="T93" fmla="*/ 2 h 1461"/>
                <a:gd name="T94" fmla="*/ 1 w 947"/>
                <a:gd name="T95" fmla="*/ 2 h 1461"/>
                <a:gd name="T96" fmla="*/ 3 w 947"/>
                <a:gd name="T97" fmla="*/ 1 h 1461"/>
                <a:gd name="T98" fmla="*/ 3 w 947"/>
                <a:gd name="T99" fmla="*/ 1 h 1461"/>
                <a:gd name="T100" fmla="*/ 4 w 947"/>
                <a:gd name="T101" fmla="*/ 1 h 1461"/>
                <a:gd name="T102" fmla="*/ 4 w 947"/>
                <a:gd name="T103" fmla="*/ 1 h 1461"/>
                <a:gd name="T104" fmla="*/ 5 w 947"/>
                <a:gd name="T105" fmla="*/ 1 h 1461"/>
                <a:gd name="T106" fmla="*/ 6 w 947"/>
                <a:gd name="T107" fmla="*/ 1 h 1461"/>
                <a:gd name="T108" fmla="*/ 6 w 947"/>
                <a:gd name="T109" fmla="*/ 0 h 1461"/>
                <a:gd name="T110" fmla="*/ 7 w 947"/>
                <a:gd name="T111" fmla="*/ 0 h 1461"/>
                <a:gd name="T112" fmla="*/ 8 w 947"/>
                <a:gd name="T113" fmla="*/ 0 h 1461"/>
                <a:gd name="T114" fmla="*/ 8 w 947"/>
                <a:gd name="T115" fmla="*/ 0 h 1461"/>
                <a:gd name="T116" fmla="*/ 11 w 947"/>
                <a:gd name="T117" fmla="*/ 0 h 1461"/>
                <a:gd name="T118" fmla="*/ 11 w 947"/>
                <a:gd name="T119" fmla="*/ 0 h 14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47" h="1461">
                  <a:moveTo>
                    <a:pt x="855" y="18"/>
                  </a:moveTo>
                  <a:lnTo>
                    <a:pt x="859" y="16"/>
                  </a:lnTo>
                  <a:lnTo>
                    <a:pt x="868" y="15"/>
                  </a:lnTo>
                  <a:lnTo>
                    <a:pt x="880" y="12"/>
                  </a:lnTo>
                  <a:lnTo>
                    <a:pt x="895" y="8"/>
                  </a:lnTo>
                  <a:lnTo>
                    <a:pt x="910" y="6"/>
                  </a:lnTo>
                  <a:lnTo>
                    <a:pt x="923" y="3"/>
                  </a:lnTo>
                  <a:lnTo>
                    <a:pt x="933" y="1"/>
                  </a:lnTo>
                  <a:lnTo>
                    <a:pt x="937" y="0"/>
                  </a:lnTo>
                  <a:lnTo>
                    <a:pt x="939" y="3"/>
                  </a:lnTo>
                  <a:lnTo>
                    <a:pt x="943" y="7"/>
                  </a:lnTo>
                  <a:lnTo>
                    <a:pt x="945" y="11"/>
                  </a:lnTo>
                  <a:lnTo>
                    <a:pt x="947" y="13"/>
                  </a:lnTo>
                  <a:lnTo>
                    <a:pt x="943" y="20"/>
                  </a:lnTo>
                  <a:lnTo>
                    <a:pt x="937" y="29"/>
                  </a:lnTo>
                  <a:lnTo>
                    <a:pt x="932" y="36"/>
                  </a:lnTo>
                  <a:lnTo>
                    <a:pt x="930" y="39"/>
                  </a:lnTo>
                  <a:lnTo>
                    <a:pt x="930" y="44"/>
                  </a:lnTo>
                  <a:lnTo>
                    <a:pt x="931" y="56"/>
                  </a:lnTo>
                  <a:lnTo>
                    <a:pt x="932" y="71"/>
                  </a:lnTo>
                  <a:lnTo>
                    <a:pt x="933" y="83"/>
                  </a:lnTo>
                  <a:lnTo>
                    <a:pt x="931" y="84"/>
                  </a:lnTo>
                  <a:lnTo>
                    <a:pt x="929" y="86"/>
                  </a:lnTo>
                  <a:lnTo>
                    <a:pt x="928" y="87"/>
                  </a:lnTo>
                  <a:lnTo>
                    <a:pt x="926" y="87"/>
                  </a:lnTo>
                  <a:lnTo>
                    <a:pt x="921" y="89"/>
                  </a:lnTo>
                  <a:lnTo>
                    <a:pt x="914" y="90"/>
                  </a:lnTo>
                  <a:lnTo>
                    <a:pt x="907" y="92"/>
                  </a:lnTo>
                  <a:lnTo>
                    <a:pt x="899" y="96"/>
                  </a:lnTo>
                  <a:lnTo>
                    <a:pt x="890" y="98"/>
                  </a:lnTo>
                  <a:lnTo>
                    <a:pt x="879" y="102"/>
                  </a:lnTo>
                  <a:lnTo>
                    <a:pt x="868" y="105"/>
                  </a:lnTo>
                  <a:lnTo>
                    <a:pt x="856" y="110"/>
                  </a:lnTo>
                  <a:lnTo>
                    <a:pt x="743" y="145"/>
                  </a:lnTo>
                  <a:lnTo>
                    <a:pt x="734" y="218"/>
                  </a:lnTo>
                  <a:lnTo>
                    <a:pt x="734" y="219"/>
                  </a:lnTo>
                  <a:lnTo>
                    <a:pt x="734" y="220"/>
                  </a:lnTo>
                  <a:lnTo>
                    <a:pt x="725" y="217"/>
                  </a:lnTo>
                  <a:lnTo>
                    <a:pt x="717" y="213"/>
                  </a:lnTo>
                  <a:lnTo>
                    <a:pt x="710" y="211"/>
                  </a:lnTo>
                  <a:lnTo>
                    <a:pt x="708" y="210"/>
                  </a:lnTo>
                  <a:lnTo>
                    <a:pt x="705" y="210"/>
                  </a:lnTo>
                  <a:lnTo>
                    <a:pt x="697" y="209"/>
                  </a:lnTo>
                  <a:lnTo>
                    <a:pt x="688" y="208"/>
                  </a:lnTo>
                  <a:lnTo>
                    <a:pt x="679" y="206"/>
                  </a:lnTo>
                  <a:lnTo>
                    <a:pt x="679" y="190"/>
                  </a:lnTo>
                  <a:lnTo>
                    <a:pt x="679" y="167"/>
                  </a:lnTo>
                  <a:lnTo>
                    <a:pt x="679" y="147"/>
                  </a:lnTo>
                  <a:lnTo>
                    <a:pt x="679" y="137"/>
                  </a:lnTo>
                  <a:lnTo>
                    <a:pt x="469" y="128"/>
                  </a:lnTo>
                  <a:lnTo>
                    <a:pt x="469" y="276"/>
                  </a:lnTo>
                  <a:lnTo>
                    <a:pt x="473" y="281"/>
                  </a:lnTo>
                  <a:lnTo>
                    <a:pt x="482" y="295"/>
                  </a:lnTo>
                  <a:lnTo>
                    <a:pt x="493" y="311"/>
                  </a:lnTo>
                  <a:lnTo>
                    <a:pt x="501" y="324"/>
                  </a:lnTo>
                  <a:lnTo>
                    <a:pt x="503" y="327"/>
                  </a:lnTo>
                  <a:lnTo>
                    <a:pt x="503" y="331"/>
                  </a:lnTo>
                  <a:lnTo>
                    <a:pt x="503" y="335"/>
                  </a:lnTo>
                  <a:lnTo>
                    <a:pt x="503" y="341"/>
                  </a:lnTo>
                  <a:lnTo>
                    <a:pt x="496" y="342"/>
                  </a:lnTo>
                  <a:lnTo>
                    <a:pt x="484" y="342"/>
                  </a:lnTo>
                  <a:lnTo>
                    <a:pt x="469" y="344"/>
                  </a:lnTo>
                  <a:lnTo>
                    <a:pt x="452" y="345"/>
                  </a:lnTo>
                  <a:lnTo>
                    <a:pt x="436" y="347"/>
                  </a:lnTo>
                  <a:lnTo>
                    <a:pt x="421" y="348"/>
                  </a:lnTo>
                  <a:lnTo>
                    <a:pt x="410" y="348"/>
                  </a:lnTo>
                  <a:lnTo>
                    <a:pt x="406" y="349"/>
                  </a:lnTo>
                  <a:lnTo>
                    <a:pt x="405" y="348"/>
                  </a:lnTo>
                  <a:lnTo>
                    <a:pt x="401" y="348"/>
                  </a:lnTo>
                  <a:lnTo>
                    <a:pt x="398" y="348"/>
                  </a:lnTo>
                  <a:lnTo>
                    <a:pt x="393" y="348"/>
                  </a:lnTo>
                  <a:lnTo>
                    <a:pt x="388" y="345"/>
                  </a:lnTo>
                  <a:lnTo>
                    <a:pt x="383" y="341"/>
                  </a:lnTo>
                  <a:lnTo>
                    <a:pt x="377" y="338"/>
                  </a:lnTo>
                  <a:lnTo>
                    <a:pt x="371" y="333"/>
                  </a:lnTo>
                  <a:lnTo>
                    <a:pt x="365" y="330"/>
                  </a:lnTo>
                  <a:lnTo>
                    <a:pt x="361" y="326"/>
                  </a:lnTo>
                  <a:lnTo>
                    <a:pt x="359" y="325"/>
                  </a:lnTo>
                  <a:lnTo>
                    <a:pt x="357" y="324"/>
                  </a:lnTo>
                  <a:lnTo>
                    <a:pt x="280" y="312"/>
                  </a:lnTo>
                  <a:lnTo>
                    <a:pt x="90" y="345"/>
                  </a:lnTo>
                  <a:lnTo>
                    <a:pt x="66" y="469"/>
                  </a:lnTo>
                  <a:lnTo>
                    <a:pt x="67" y="470"/>
                  </a:lnTo>
                  <a:lnTo>
                    <a:pt x="72" y="471"/>
                  </a:lnTo>
                  <a:lnTo>
                    <a:pt x="77" y="475"/>
                  </a:lnTo>
                  <a:lnTo>
                    <a:pt x="84" y="478"/>
                  </a:lnTo>
                  <a:lnTo>
                    <a:pt x="80" y="481"/>
                  </a:lnTo>
                  <a:lnTo>
                    <a:pt x="76" y="484"/>
                  </a:lnTo>
                  <a:lnTo>
                    <a:pt x="73" y="485"/>
                  </a:lnTo>
                  <a:lnTo>
                    <a:pt x="72" y="486"/>
                  </a:lnTo>
                  <a:lnTo>
                    <a:pt x="90" y="523"/>
                  </a:lnTo>
                  <a:lnTo>
                    <a:pt x="97" y="537"/>
                  </a:lnTo>
                  <a:lnTo>
                    <a:pt x="103" y="547"/>
                  </a:lnTo>
                  <a:lnTo>
                    <a:pt x="107" y="557"/>
                  </a:lnTo>
                  <a:lnTo>
                    <a:pt x="111" y="562"/>
                  </a:lnTo>
                  <a:lnTo>
                    <a:pt x="113" y="569"/>
                  </a:lnTo>
                  <a:lnTo>
                    <a:pt x="117" y="579"/>
                  </a:lnTo>
                  <a:lnTo>
                    <a:pt x="122" y="591"/>
                  </a:lnTo>
                  <a:lnTo>
                    <a:pt x="128" y="606"/>
                  </a:lnTo>
                  <a:lnTo>
                    <a:pt x="142" y="641"/>
                  </a:lnTo>
                  <a:lnTo>
                    <a:pt x="147" y="641"/>
                  </a:lnTo>
                  <a:lnTo>
                    <a:pt x="160" y="642"/>
                  </a:lnTo>
                  <a:lnTo>
                    <a:pt x="179" y="644"/>
                  </a:lnTo>
                  <a:lnTo>
                    <a:pt x="201" y="645"/>
                  </a:lnTo>
                  <a:lnTo>
                    <a:pt x="223" y="646"/>
                  </a:lnTo>
                  <a:lnTo>
                    <a:pt x="243" y="649"/>
                  </a:lnTo>
                  <a:lnTo>
                    <a:pt x="258" y="650"/>
                  </a:lnTo>
                  <a:lnTo>
                    <a:pt x="268" y="650"/>
                  </a:lnTo>
                  <a:lnTo>
                    <a:pt x="272" y="652"/>
                  </a:lnTo>
                  <a:lnTo>
                    <a:pt x="279" y="655"/>
                  </a:lnTo>
                  <a:lnTo>
                    <a:pt x="287" y="657"/>
                  </a:lnTo>
                  <a:lnTo>
                    <a:pt x="296" y="660"/>
                  </a:lnTo>
                  <a:lnTo>
                    <a:pt x="304" y="664"/>
                  </a:lnTo>
                  <a:lnTo>
                    <a:pt x="314" y="667"/>
                  </a:lnTo>
                  <a:lnTo>
                    <a:pt x="322" y="671"/>
                  </a:lnTo>
                  <a:lnTo>
                    <a:pt x="327" y="673"/>
                  </a:lnTo>
                  <a:lnTo>
                    <a:pt x="332" y="679"/>
                  </a:lnTo>
                  <a:lnTo>
                    <a:pt x="337" y="683"/>
                  </a:lnTo>
                  <a:lnTo>
                    <a:pt x="341" y="688"/>
                  </a:lnTo>
                  <a:lnTo>
                    <a:pt x="345" y="693"/>
                  </a:lnTo>
                  <a:lnTo>
                    <a:pt x="350" y="708"/>
                  </a:lnTo>
                  <a:lnTo>
                    <a:pt x="360" y="729"/>
                  </a:lnTo>
                  <a:lnTo>
                    <a:pt x="367" y="749"/>
                  </a:lnTo>
                  <a:lnTo>
                    <a:pt x="370" y="758"/>
                  </a:lnTo>
                  <a:lnTo>
                    <a:pt x="372" y="758"/>
                  </a:lnTo>
                  <a:lnTo>
                    <a:pt x="378" y="757"/>
                  </a:lnTo>
                  <a:lnTo>
                    <a:pt x="385" y="756"/>
                  </a:lnTo>
                  <a:lnTo>
                    <a:pt x="394" y="755"/>
                  </a:lnTo>
                  <a:lnTo>
                    <a:pt x="403" y="754"/>
                  </a:lnTo>
                  <a:lnTo>
                    <a:pt x="413" y="752"/>
                  </a:lnTo>
                  <a:lnTo>
                    <a:pt x="418" y="751"/>
                  </a:lnTo>
                  <a:lnTo>
                    <a:pt x="422" y="751"/>
                  </a:lnTo>
                  <a:lnTo>
                    <a:pt x="424" y="770"/>
                  </a:lnTo>
                  <a:lnTo>
                    <a:pt x="430" y="810"/>
                  </a:lnTo>
                  <a:lnTo>
                    <a:pt x="435" y="850"/>
                  </a:lnTo>
                  <a:lnTo>
                    <a:pt x="437" y="869"/>
                  </a:lnTo>
                  <a:lnTo>
                    <a:pt x="509" y="957"/>
                  </a:lnTo>
                  <a:lnTo>
                    <a:pt x="513" y="959"/>
                  </a:lnTo>
                  <a:lnTo>
                    <a:pt x="522" y="961"/>
                  </a:lnTo>
                  <a:lnTo>
                    <a:pt x="531" y="964"/>
                  </a:lnTo>
                  <a:lnTo>
                    <a:pt x="541" y="968"/>
                  </a:lnTo>
                  <a:lnTo>
                    <a:pt x="534" y="974"/>
                  </a:lnTo>
                  <a:lnTo>
                    <a:pt x="526" y="982"/>
                  </a:lnTo>
                  <a:lnTo>
                    <a:pt x="518" y="989"/>
                  </a:lnTo>
                  <a:lnTo>
                    <a:pt x="514" y="991"/>
                  </a:lnTo>
                  <a:lnTo>
                    <a:pt x="515" y="993"/>
                  </a:lnTo>
                  <a:lnTo>
                    <a:pt x="520" y="1000"/>
                  </a:lnTo>
                  <a:lnTo>
                    <a:pt x="526" y="1009"/>
                  </a:lnTo>
                  <a:lnTo>
                    <a:pt x="532" y="1021"/>
                  </a:lnTo>
                  <a:lnTo>
                    <a:pt x="541" y="1034"/>
                  </a:lnTo>
                  <a:lnTo>
                    <a:pt x="547" y="1046"/>
                  </a:lnTo>
                  <a:lnTo>
                    <a:pt x="554" y="1057"/>
                  </a:lnTo>
                  <a:lnTo>
                    <a:pt x="560" y="1066"/>
                  </a:lnTo>
                  <a:lnTo>
                    <a:pt x="557" y="1065"/>
                  </a:lnTo>
                  <a:lnTo>
                    <a:pt x="553" y="1063"/>
                  </a:lnTo>
                  <a:lnTo>
                    <a:pt x="550" y="1062"/>
                  </a:lnTo>
                  <a:lnTo>
                    <a:pt x="549" y="1062"/>
                  </a:lnTo>
                  <a:lnTo>
                    <a:pt x="489" y="1220"/>
                  </a:lnTo>
                  <a:lnTo>
                    <a:pt x="523" y="1318"/>
                  </a:lnTo>
                  <a:lnTo>
                    <a:pt x="521" y="1302"/>
                  </a:lnTo>
                  <a:lnTo>
                    <a:pt x="521" y="1304"/>
                  </a:lnTo>
                  <a:lnTo>
                    <a:pt x="522" y="1309"/>
                  </a:lnTo>
                  <a:lnTo>
                    <a:pt x="523" y="1316"/>
                  </a:lnTo>
                  <a:lnTo>
                    <a:pt x="524" y="1323"/>
                  </a:lnTo>
                  <a:lnTo>
                    <a:pt x="518" y="1334"/>
                  </a:lnTo>
                  <a:lnTo>
                    <a:pt x="507" y="1349"/>
                  </a:lnTo>
                  <a:lnTo>
                    <a:pt x="498" y="1363"/>
                  </a:lnTo>
                  <a:lnTo>
                    <a:pt x="494" y="1369"/>
                  </a:lnTo>
                  <a:lnTo>
                    <a:pt x="491" y="1377"/>
                  </a:lnTo>
                  <a:lnTo>
                    <a:pt x="485" y="1398"/>
                  </a:lnTo>
                  <a:lnTo>
                    <a:pt x="477" y="1418"/>
                  </a:lnTo>
                  <a:lnTo>
                    <a:pt x="471" y="1433"/>
                  </a:lnTo>
                  <a:lnTo>
                    <a:pt x="469" y="1437"/>
                  </a:lnTo>
                  <a:lnTo>
                    <a:pt x="466" y="1440"/>
                  </a:lnTo>
                  <a:lnTo>
                    <a:pt x="465" y="1444"/>
                  </a:lnTo>
                  <a:lnTo>
                    <a:pt x="463" y="1445"/>
                  </a:lnTo>
                  <a:lnTo>
                    <a:pt x="458" y="1449"/>
                  </a:lnTo>
                  <a:lnTo>
                    <a:pt x="450" y="1454"/>
                  </a:lnTo>
                  <a:lnTo>
                    <a:pt x="444" y="1459"/>
                  </a:lnTo>
                  <a:lnTo>
                    <a:pt x="441" y="1460"/>
                  </a:lnTo>
                  <a:lnTo>
                    <a:pt x="440" y="1461"/>
                  </a:lnTo>
                  <a:lnTo>
                    <a:pt x="432" y="1459"/>
                  </a:lnTo>
                  <a:lnTo>
                    <a:pt x="423" y="1455"/>
                  </a:lnTo>
                  <a:lnTo>
                    <a:pt x="413" y="1452"/>
                  </a:lnTo>
                  <a:lnTo>
                    <a:pt x="402" y="1449"/>
                  </a:lnTo>
                  <a:lnTo>
                    <a:pt x="393" y="1446"/>
                  </a:lnTo>
                  <a:lnTo>
                    <a:pt x="386" y="1444"/>
                  </a:lnTo>
                  <a:lnTo>
                    <a:pt x="382" y="1442"/>
                  </a:lnTo>
                  <a:lnTo>
                    <a:pt x="379" y="1441"/>
                  </a:lnTo>
                  <a:lnTo>
                    <a:pt x="377" y="1442"/>
                  </a:lnTo>
                  <a:lnTo>
                    <a:pt x="371" y="1444"/>
                  </a:lnTo>
                  <a:lnTo>
                    <a:pt x="362" y="1446"/>
                  </a:lnTo>
                  <a:lnTo>
                    <a:pt x="352" y="1448"/>
                  </a:lnTo>
                  <a:lnTo>
                    <a:pt x="340" y="1452"/>
                  </a:lnTo>
                  <a:lnTo>
                    <a:pt x="329" y="1455"/>
                  </a:lnTo>
                  <a:lnTo>
                    <a:pt x="318" y="1457"/>
                  </a:lnTo>
                  <a:lnTo>
                    <a:pt x="309" y="1460"/>
                  </a:lnTo>
                  <a:lnTo>
                    <a:pt x="301" y="1456"/>
                  </a:lnTo>
                  <a:lnTo>
                    <a:pt x="291" y="1452"/>
                  </a:lnTo>
                  <a:lnTo>
                    <a:pt x="279" y="1447"/>
                  </a:lnTo>
                  <a:lnTo>
                    <a:pt x="268" y="1441"/>
                  </a:lnTo>
                  <a:lnTo>
                    <a:pt x="257" y="1437"/>
                  </a:lnTo>
                  <a:lnTo>
                    <a:pt x="249" y="1433"/>
                  </a:lnTo>
                  <a:lnTo>
                    <a:pt x="243" y="1431"/>
                  </a:lnTo>
                  <a:lnTo>
                    <a:pt x="241" y="1430"/>
                  </a:lnTo>
                  <a:lnTo>
                    <a:pt x="117" y="1421"/>
                  </a:lnTo>
                  <a:lnTo>
                    <a:pt x="113" y="1421"/>
                  </a:lnTo>
                  <a:lnTo>
                    <a:pt x="103" y="1421"/>
                  </a:lnTo>
                  <a:lnTo>
                    <a:pt x="88" y="1421"/>
                  </a:lnTo>
                  <a:lnTo>
                    <a:pt x="71" y="1421"/>
                  </a:lnTo>
                  <a:lnTo>
                    <a:pt x="51" y="1421"/>
                  </a:lnTo>
                  <a:lnTo>
                    <a:pt x="31" y="1421"/>
                  </a:lnTo>
                  <a:lnTo>
                    <a:pt x="14" y="1421"/>
                  </a:lnTo>
                  <a:lnTo>
                    <a:pt x="0" y="1421"/>
                  </a:lnTo>
                  <a:lnTo>
                    <a:pt x="3" y="1248"/>
                  </a:lnTo>
                  <a:lnTo>
                    <a:pt x="7" y="903"/>
                  </a:lnTo>
                  <a:lnTo>
                    <a:pt x="11" y="491"/>
                  </a:lnTo>
                  <a:lnTo>
                    <a:pt x="13" y="115"/>
                  </a:lnTo>
                  <a:lnTo>
                    <a:pt x="15" y="118"/>
                  </a:lnTo>
                  <a:lnTo>
                    <a:pt x="20" y="125"/>
                  </a:lnTo>
                  <a:lnTo>
                    <a:pt x="27" y="132"/>
                  </a:lnTo>
                  <a:lnTo>
                    <a:pt x="34" y="141"/>
                  </a:lnTo>
                  <a:lnTo>
                    <a:pt x="42" y="150"/>
                  </a:lnTo>
                  <a:lnTo>
                    <a:pt x="49" y="158"/>
                  </a:lnTo>
                  <a:lnTo>
                    <a:pt x="52" y="163"/>
                  </a:lnTo>
                  <a:lnTo>
                    <a:pt x="54" y="165"/>
                  </a:lnTo>
                  <a:lnTo>
                    <a:pt x="59" y="163"/>
                  </a:lnTo>
                  <a:lnTo>
                    <a:pt x="72" y="155"/>
                  </a:lnTo>
                  <a:lnTo>
                    <a:pt x="90" y="144"/>
                  </a:lnTo>
                  <a:lnTo>
                    <a:pt x="111" y="133"/>
                  </a:lnTo>
                  <a:lnTo>
                    <a:pt x="132" y="120"/>
                  </a:lnTo>
                  <a:lnTo>
                    <a:pt x="149" y="110"/>
                  </a:lnTo>
                  <a:lnTo>
                    <a:pt x="163" y="103"/>
                  </a:lnTo>
                  <a:lnTo>
                    <a:pt x="167" y="99"/>
                  </a:lnTo>
                  <a:lnTo>
                    <a:pt x="172" y="97"/>
                  </a:lnTo>
                  <a:lnTo>
                    <a:pt x="177" y="96"/>
                  </a:lnTo>
                  <a:lnTo>
                    <a:pt x="182" y="94"/>
                  </a:lnTo>
                  <a:lnTo>
                    <a:pt x="188" y="91"/>
                  </a:lnTo>
                  <a:lnTo>
                    <a:pt x="189" y="91"/>
                  </a:lnTo>
                  <a:lnTo>
                    <a:pt x="193" y="90"/>
                  </a:lnTo>
                  <a:lnTo>
                    <a:pt x="196" y="88"/>
                  </a:lnTo>
                  <a:lnTo>
                    <a:pt x="202" y="86"/>
                  </a:lnTo>
                  <a:lnTo>
                    <a:pt x="208" y="83"/>
                  </a:lnTo>
                  <a:lnTo>
                    <a:pt x="213" y="81"/>
                  </a:lnTo>
                  <a:lnTo>
                    <a:pt x="219" y="79"/>
                  </a:lnTo>
                  <a:lnTo>
                    <a:pt x="224" y="77"/>
                  </a:lnTo>
                  <a:lnTo>
                    <a:pt x="231" y="81"/>
                  </a:lnTo>
                  <a:lnTo>
                    <a:pt x="238" y="83"/>
                  </a:lnTo>
                  <a:lnTo>
                    <a:pt x="244" y="87"/>
                  </a:lnTo>
                  <a:lnTo>
                    <a:pt x="254" y="89"/>
                  </a:lnTo>
                  <a:lnTo>
                    <a:pt x="263" y="91"/>
                  </a:lnTo>
                  <a:lnTo>
                    <a:pt x="272" y="92"/>
                  </a:lnTo>
                  <a:lnTo>
                    <a:pt x="283" y="95"/>
                  </a:lnTo>
                  <a:lnTo>
                    <a:pt x="294" y="96"/>
                  </a:lnTo>
                  <a:lnTo>
                    <a:pt x="340" y="100"/>
                  </a:lnTo>
                  <a:lnTo>
                    <a:pt x="342" y="94"/>
                  </a:lnTo>
                  <a:lnTo>
                    <a:pt x="349" y="76"/>
                  </a:lnTo>
                  <a:lnTo>
                    <a:pt x="356" y="57"/>
                  </a:lnTo>
                  <a:lnTo>
                    <a:pt x="362" y="43"/>
                  </a:lnTo>
                  <a:lnTo>
                    <a:pt x="367" y="39"/>
                  </a:lnTo>
                  <a:lnTo>
                    <a:pt x="374" y="35"/>
                  </a:lnTo>
                  <a:lnTo>
                    <a:pt x="383" y="29"/>
                  </a:lnTo>
                  <a:lnTo>
                    <a:pt x="391" y="23"/>
                  </a:lnTo>
                  <a:lnTo>
                    <a:pt x="398" y="24"/>
                  </a:lnTo>
                  <a:lnTo>
                    <a:pt x="406" y="24"/>
                  </a:lnTo>
                  <a:lnTo>
                    <a:pt x="414" y="26"/>
                  </a:lnTo>
                  <a:lnTo>
                    <a:pt x="423" y="27"/>
                  </a:lnTo>
                  <a:lnTo>
                    <a:pt x="431" y="28"/>
                  </a:lnTo>
                  <a:lnTo>
                    <a:pt x="439" y="28"/>
                  </a:lnTo>
                  <a:lnTo>
                    <a:pt x="445" y="29"/>
                  </a:lnTo>
                  <a:lnTo>
                    <a:pt x="450" y="29"/>
                  </a:lnTo>
                  <a:lnTo>
                    <a:pt x="455" y="31"/>
                  </a:lnTo>
                  <a:lnTo>
                    <a:pt x="462" y="34"/>
                  </a:lnTo>
                  <a:lnTo>
                    <a:pt x="471" y="37"/>
                  </a:lnTo>
                  <a:lnTo>
                    <a:pt x="480" y="41"/>
                  </a:lnTo>
                  <a:lnTo>
                    <a:pt x="489" y="43"/>
                  </a:lnTo>
                  <a:lnTo>
                    <a:pt x="496" y="46"/>
                  </a:lnTo>
                  <a:lnTo>
                    <a:pt x="500" y="48"/>
                  </a:lnTo>
                  <a:lnTo>
                    <a:pt x="503" y="49"/>
                  </a:lnTo>
                  <a:lnTo>
                    <a:pt x="695" y="49"/>
                  </a:lnTo>
                  <a:lnTo>
                    <a:pt x="695" y="42"/>
                  </a:lnTo>
                  <a:lnTo>
                    <a:pt x="694" y="27"/>
                  </a:lnTo>
                  <a:lnTo>
                    <a:pt x="691" y="11"/>
                  </a:lnTo>
                  <a:lnTo>
                    <a:pt x="691" y="0"/>
                  </a:lnTo>
                  <a:lnTo>
                    <a:pt x="693" y="5"/>
                  </a:lnTo>
                  <a:lnTo>
                    <a:pt x="694" y="8"/>
                  </a:lnTo>
                  <a:lnTo>
                    <a:pt x="695" y="12"/>
                  </a:lnTo>
                  <a:lnTo>
                    <a:pt x="695" y="13"/>
                  </a:lnTo>
                  <a:lnTo>
                    <a:pt x="849" y="19"/>
                  </a:lnTo>
                  <a:lnTo>
                    <a:pt x="855" y="18"/>
                  </a:lnTo>
                  <a:close/>
                </a:path>
              </a:pathLst>
            </a:custGeom>
            <a:solidFill>
              <a:srgbClr val="38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F3C76A91-F29D-97DD-96C4-02A3DC15B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2906"/>
              <a:ext cx="92" cy="218"/>
            </a:xfrm>
            <a:custGeom>
              <a:avLst/>
              <a:gdLst>
                <a:gd name="T0" fmla="*/ 2 w 184"/>
                <a:gd name="T1" fmla="*/ 6 h 437"/>
                <a:gd name="T2" fmla="*/ 2 w 184"/>
                <a:gd name="T3" fmla="*/ 6 h 437"/>
                <a:gd name="T4" fmla="*/ 1 w 184"/>
                <a:gd name="T5" fmla="*/ 5 h 437"/>
                <a:gd name="T6" fmla="*/ 1 w 184"/>
                <a:gd name="T7" fmla="*/ 4 h 437"/>
                <a:gd name="T8" fmla="*/ 1 w 184"/>
                <a:gd name="T9" fmla="*/ 3 h 437"/>
                <a:gd name="T10" fmla="*/ 2 w 184"/>
                <a:gd name="T11" fmla="*/ 3 h 437"/>
                <a:gd name="T12" fmla="*/ 2 w 184"/>
                <a:gd name="T13" fmla="*/ 1 h 437"/>
                <a:gd name="T14" fmla="*/ 3 w 184"/>
                <a:gd name="T15" fmla="*/ 1 h 437"/>
                <a:gd name="T16" fmla="*/ 3 w 184"/>
                <a:gd name="T17" fmla="*/ 0 h 437"/>
                <a:gd name="T18" fmla="*/ 0 w 184"/>
                <a:gd name="T19" fmla="*/ 0 h 437"/>
                <a:gd name="T20" fmla="*/ 0 w 184"/>
                <a:gd name="T21" fmla="*/ 6 h 437"/>
                <a:gd name="T22" fmla="*/ 1 w 184"/>
                <a:gd name="T23" fmla="*/ 6 h 437"/>
                <a:gd name="T24" fmla="*/ 2 w 184"/>
                <a:gd name="T25" fmla="*/ 6 h 4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4" h="437">
                  <a:moveTo>
                    <a:pt x="101" y="393"/>
                  </a:moveTo>
                  <a:lnTo>
                    <a:pt x="81" y="388"/>
                  </a:lnTo>
                  <a:lnTo>
                    <a:pt x="57" y="345"/>
                  </a:lnTo>
                  <a:lnTo>
                    <a:pt x="28" y="267"/>
                  </a:lnTo>
                  <a:lnTo>
                    <a:pt x="33" y="224"/>
                  </a:lnTo>
                  <a:lnTo>
                    <a:pt x="72" y="209"/>
                  </a:lnTo>
                  <a:lnTo>
                    <a:pt x="92" y="121"/>
                  </a:lnTo>
                  <a:lnTo>
                    <a:pt x="149" y="88"/>
                  </a:lnTo>
                  <a:lnTo>
                    <a:pt x="184" y="11"/>
                  </a:lnTo>
                  <a:lnTo>
                    <a:pt x="0" y="0"/>
                  </a:lnTo>
                  <a:lnTo>
                    <a:pt x="0" y="428"/>
                  </a:lnTo>
                  <a:lnTo>
                    <a:pt x="18" y="437"/>
                  </a:lnTo>
                  <a:lnTo>
                    <a:pt x="101" y="393"/>
                  </a:lnTo>
                  <a:close/>
                </a:path>
              </a:pathLst>
            </a:custGeom>
            <a:solidFill>
              <a:srgbClr val="38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BEA6809F-974C-C2DC-6750-0E0D6359D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3683"/>
              <a:ext cx="627" cy="366"/>
            </a:xfrm>
            <a:custGeom>
              <a:avLst/>
              <a:gdLst>
                <a:gd name="T0" fmla="*/ 1 w 1254"/>
                <a:gd name="T1" fmla="*/ 11 h 733"/>
                <a:gd name="T2" fmla="*/ 1 w 1254"/>
                <a:gd name="T3" fmla="*/ 10 h 733"/>
                <a:gd name="T4" fmla="*/ 1 w 1254"/>
                <a:gd name="T5" fmla="*/ 9 h 733"/>
                <a:gd name="T6" fmla="*/ 1 w 1254"/>
                <a:gd name="T7" fmla="*/ 9 h 733"/>
                <a:gd name="T8" fmla="*/ 2 w 1254"/>
                <a:gd name="T9" fmla="*/ 9 h 733"/>
                <a:gd name="T10" fmla="*/ 3 w 1254"/>
                <a:gd name="T11" fmla="*/ 8 h 733"/>
                <a:gd name="T12" fmla="*/ 3 w 1254"/>
                <a:gd name="T13" fmla="*/ 6 h 733"/>
                <a:gd name="T14" fmla="*/ 3 w 1254"/>
                <a:gd name="T15" fmla="*/ 4 h 733"/>
                <a:gd name="T16" fmla="*/ 4 w 1254"/>
                <a:gd name="T17" fmla="*/ 4 h 733"/>
                <a:gd name="T18" fmla="*/ 4 w 1254"/>
                <a:gd name="T19" fmla="*/ 3 h 733"/>
                <a:gd name="T20" fmla="*/ 5 w 1254"/>
                <a:gd name="T21" fmla="*/ 3 h 733"/>
                <a:gd name="T22" fmla="*/ 5 w 1254"/>
                <a:gd name="T23" fmla="*/ 3 h 733"/>
                <a:gd name="T24" fmla="*/ 5 w 1254"/>
                <a:gd name="T25" fmla="*/ 3 h 733"/>
                <a:gd name="T26" fmla="*/ 6 w 1254"/>
                <a:gd name="T27" fmla="*/ 2 h 733"/>
                <a:gd name="T28" fmla="*/ 6 w 1254"/>
                <a:gd name="T29" fmla="*/ 3 h 733"/>
                <a:gd name="T30" fmla="*/ 6 w 1254"/>
                <a:gd name="T31" fmla="*/ 3 h 733"/>
                <a:gd name="T32" fmla="*/ 6 w 1254"/>
                <a:gd name="T33" fmla="*/ 3 h 733"/>
                <a:gd name="T34" fmla="*/ 7 w 1254"/>
                <a:gd name="T35" fmla="*/ 3 h 733"/>
                <a:gd name="T36" fmla="*/ 7 w 1254"/>
                <a:gd name="T37" fmla="*/ 2 h 733"/>
                <a:gd name="T38" fmla="*/ 7 w 1254"/>
                <a:gd name="T39" fmla="*/ 3 h 733"/>
                <a:gd name="T40" fmla="*/ 8 w 1254"/>
                <a:gd name="T41" fmla="*/ 3 h 733"/>
                <a:gd name="T42" fmla="*/ 7 w 1254"/>
                <a:gd name="T43" fmla="*/ 3 h 733"/>
                <a:gd name="T44" fmla="*/ 7 w 1254"/>
                <a:gd name="T45" fmla="*/ 3 h 733"/>
                <a:gd name="T46" fmla="*/ 8 w 1254"/>
                <a:gd name="T47" fmla="*/ 4 h 733"/>
                <a:gd name="T48" fmla="*/ 9 w 1254"/>
                <a:gd name="T49" fmla="*/ 4 h 733"/>
                <a:gd name="T50" fmla="*/ 9 w 1254"/>
                <a:gd name="T51" fmla="*/ 4 h 733"/>
                <a:gd name="T52" fmla="*/ 9 w 1254"/>
                <a:gd name="T53" fmla="*/ 4 h 733"/>
                <a:gd name="T54" fmla="*/ 10 w 1254"/>
                <a:gd name="T55" fmla="*/ 4 h 733"/>
                <a:gd name="T56" fmla="*/ 10 w 1254"/>
                <a:gd name="T57" fmla="*/ 4 h 733"/>
                <a:gd name="T58" fmla="*/ 12 w 1254"/>
                <a:gd name="T59" fmla="*/ 3 h 733"/>
                <a:gd name="T60" fmla="*/ 12 w 1254"/>
                <a:gd name="T61" fmla="*/ 3 h 733"/>
                <a:gd name="T62" fmla="*/ 13 w 1254"/>
                <a:gd name="T63" fmla="*/ 2 h 733"/>
                <a:gd name="T64" fmla="*/ 13 w 1254"/>
                <a:gd name="T65" fmla="*/ 2 h 733"/>
                <a:gd name="T66" fmla="*/ 14 w 1254"/>
                <a:gd name="T67" fmla="*/ 1 h 733"/>
                <a:gd name="T68" fmla="*/ 15 w 1254"/>
                <a:gd name="T69" fmla="*/ 1 h 733"/>
                <a:gd name="T70" fmla="*/ 15 w 1254"/>
                <a:gd name="T71" fmla="*/ 0 h 733"/>
                <a:gd name="T72" fmla="*/ 15 w 1254"/>
                <a:gd name="T73" fmla="*/ 0 h 733"/>
                <a:gd name="T74" fmla="*/ 16 w 1254"/>
                <a:gd name="T75" fmla="*/ 0 h 733"/>
                <a:gd name="T76" fmla="*/ 16 w 1254"/>
                <a:gd name="T77" fmla="*/ 0 h 733"/>
                <a:gd name="T78" fmla="*/ 16 w 1254"/>
                <a:gd name="T79" fmla="*/ 0 h 733"/>
                <a:gd name="T80" fmla="*/ 17 w 1254"/>
                <a:gd name="T81" fmla="*/ 0 h 733"/>
                <a:gd name="T82" fmla="*/ 17 w 1254"/>
                <a:gd name="T83" fmla="*/ 0 h 733"/>
                <a:gd name="T84" fmla="*/ 18 w 1254"/>
                <a:gd name="T85" fmla="*/ 0 h 733"/>
                <a:gd name="T86" fmla="*/ 18 w 1254"/>
                <a:gd name="T87" fmla="*/ 0 h 733"/>
                <a:gd name="T88" fmla="*/ 20 w 1254"/>
                <a:gd name="T89" fmla="*/ 1 h 7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54" h="733">
                  <a:moveTo>
                    <a:pt x="1254" y="733"/>
                  </a:moveTo>
                  <a:lnTo>
                    <a:pt x="0" y="733"/>
                  </a:lnTo>
                  <a:lnTo>
                    <a:pt x="4" y="720"/>
                  </a:lnTo>
                  <a:lnTo>
                    <a:pt x="10" y="704"/>
                  </a:lnTo>
                  <a:lnTo>
                    <a:pt x="17" y="688"/>
                  </a:lnTo>
                  <a:lnTo>
                    <a:pt x="23" y="672"/>
                  </a:lnTo>
                  <a:lnTo>
                    <a:pt x="28" y="656"/>
                  </a:lnTo>
                  <a:lnTo>
                    <a:pt x="33" y="643"/>
                  </a:lnTo>
                  <a:lnTo>
                    <a:pt x="36" y="634"/>
                  </a:lnTo>
                  <a:lnTo>
                    <a:pt x="39" y="628"/>
                  </a:lnTo>
                  <a:lnTo>
                    <a:pt x="47" y="624"/>
                  </a:lnTo>
                  <a:lnTo>
                    <a:pt x="62" y="616"/>
                  </a:lnTo>
                  <a:lnTo>
                    <a:pt x="82" y="607"/>
                  </a:lnTo>
                  <a:lnTo>
                    <a:pt x="104" y="596"/>
                  </a:lnTo>
                  <a:lnTo>
                    <a:pt x="126" y="584"/>
                  </a:lnTo>
                  <a:lnTo>
                    <a:pt x="146" y="575"/>
                  </a:lnTo>
                  <a:lnTo>
                    <a:pt x="160" y="568"/>
                  </a:lnTo>
                  <a:lnTo>
                    <a:pt x="164" y="566"/>
                  </a:lnTo>
                  <a:lnTo>
                    <a:pt x="173" y="512"/>
                  </a:lnTo>
                  <a:lnTo>
                    <a:pt x="173" y="455"/>
                  </a:lnTo>
                  <a:lnTo>
                    <a:pt x="162" y="409"/>
                  </a:lnTo>
                  <a:lnTo>
                    <a:pt x="162" y="346"/>
                  </a:lnTo>
                  <a:lnTo>
                    <a:pt x="167" y="333"/>
                  </a:lnTo>
                  <a:lnTo>
                    <a:pt x="177" y="308"/>
                  </a:lnTo>
                  <a:lnTo>
                    <a:pt x="187" y="282"/>
                  </a:lnTo>
                  <a:lnTo>
                    <a:pt x="193" y="266"/>
                  </a:lnTo>
                  <a:lnTo>
                    <a:pt x="200" y="264"/>
                  </a:lnTo>
                  <a:lnTo>
                    <a:pt x="211" y="262"/>
                  </a:lnTo>
                  <a:lnTo>
                    <a:pt x="225" y="257"/>
                  </a:lnTo>
                  <a:lnTo>
                    <a:pt x="240" y="254"/>
                  </a:lnTo>
                  <a:lnTo>
                    <a:pt x="255" y="250"/>
                  </a:lnTo>
                  <a:lnTo>
                    <a:pt x="268" y="247"/>
                  </a:lnTo>
                  <a:lnTo>
                    <a:pt x="277" y="244"/>
                  </a:lnTo>
                  <a:lnTo>
                    <a:pt x="281" y="243"/>
                  </a:lnTo>
                  <a:lnTo>
                    <a:pt x="282" y="241"/>
                  </a:lnTo>
                  <a:lnTo>
                    <a:pt x="286" y="235"/>
                  </a:lnTo>
                  <a:lnTo>
                    <a:pt x="292" y="227"/>
                  </a:lnTo>
                  <a:lnTo>
                    <a:pt x="300" y="218"/>
                  </a:lnTo>
                  <a:lnTo>
                    <a:pt x="307" y="207"/>
                  </a:lnTo>
                  <a:lnTo>
                    <a:pt x="315" y="198"/>
                  </a:lnTo>
                  <a:lnTo>
                    <a:pt x="322" y="189"/>
                  </a:lnTo>
                  <a:lnTo>
                    <a:pt x="327" y="183"/>
                  </a:lnTo>
                  <a:lnTo>
                    <a:pt x="331" y="187"/>
                  </a:lnTo>
                  <a:lnTo>
                    <a:pt x="336" y="190"/>
                  </a:lnTo>
                  <a:lnTo>
                    <a:pt x="342" y="194"/>
                  </a:lnTo>
                  <a:lnTo>
                    <a:pt x="347" y="197"/>
                  </a:lnTo>
                  <a:lnTo>
                    <a:pt x="353" y="201"/>
                  </a:lnTo>
                  <a:lnTo>
                    <a:pt x="358" y="204"/>
                  </a:lnTo>
                  <a:lnTo>
                    <a:pt x="360" y="205"/>
                  </a:lnTo>
                  <a:lnTo>
                    <a:pt x="361" y="206"/>
                  </a:lnTo>
                  <a:lnTo>
                    <a:pt x="364" y="205"/>
                  </a:lnTo>
                  <a:lnTo>
                    <a:pt x="369" y="204"/>
                  </a:lnTo>
                  <a:lnTo>
                    <a:pt x="377" y="202"/>
                  </a:lnTo>
                  <a:lnTo>
                    <a:pt x="387" y="198"/>
                  </a:lnTo>
                  <a:lnTo>
                    <a:pt x="397" y="196"/>
                  </a:lnTo>
                  <a:lnTo>
                    <a:pt x="405" y="194"/>
                  </a:lnTo>
                  <a:lnTo>
                    <a:pt x="412" y="191"/>
                  </a:lnTo>
                  <a:lnTo>
                    <a:pt x="415" y="190"/>
                  </a:lnTo>
                  <a:lnTo>
                    <a:pt x="441" y="190"/>
                  </a:lnTo>
                  <a:lnTo>
                    <a:pt x="443" y="195"/>
                  </a:lnTo>
                  <a:lnTo>
                    <a:pt x="445" y="198"/>
                  </a:lnTo>
                  <a:lnTo>
                    <a:pt x="448" y="202"/>
                  </a:lnTo>
                  <a:lnTo>
                    <a:pt x="450" y="206"/>
                  </a:lnTo>
                  <a:lnTo>
                    <a:pt x="444" y="212"/>
                  </a:lnTo>
                  <a:lnTo>
                    <a:pt x="437" y="219"/>
                  </a:lnTo>
                  <a:lnTo>
                    <a:pt x="430" y="226"/>
                  </a:lnTo>
                  <a:lnTo>
                    <a:pt x="427" y="229"/>
                  </a:lnTo>
                  <a:lnTo>
                    <a:pt x="432" y="232"/>
                  </a:lnTo>
                  <a:lnTo>
                    <a:pt x="445" y="236"/>
                  </a:lnTo>
                  <a:lnTo>
                    <a:pt x="465" y="243"/>
                  </a:lnTo>
                  <a:lnTo>
                    <a:pt x="487" y="251"/>
                  </a:lnTo>
                  <a:lnTo>
                    <a:pt x="508" y="260"/>
                  </a:lnTo>
                  <a:lnTo>
                    <a:pt x="527" y="267"/>
                  </a:lnTo>
                  <a:lnTo>
                    <a:pt x="541" y="272"/>
                  </a:lnTo>
                  <a:lnTo>
                    <a:pt x="546" y="274"/>
                  </a:lnTo>
                  <a:lnTo>
                    <a:pt x="547" y="275"/>
                  </a:lnTo>
                  <a:lnTo>
                    <a:pt x="550" y="277"/>
                  </a:lnTo>
                  <a:lnTo>
                    <a:pt x="556" y="280"/>
                  </a:lnTo>
                  <a:lnTo>
                    <a:pt x="562" y="283"/>
                  </a:lnTo>
                  <a:lnTo>
                    <a:pt x="569" y="286"/>
                  </a:lnTo>
                  <a:lnTo>
                    <a:pt x="574" y="289"/>
                  </a:lnTo>
                  <a:lnTo>
                    <a:pt x="579" y="292"/>
                  </a:lnTo>
                  <a:lnTo>
                    <a:pt x="581" y="293"/>
                  </a:lnTo>
                  <a:lnTo>
                    <a:pt x="586" y="296"/>
                  </a:lnTo>
                  <a:lnTo>
                    <a:pt x="595" y="303"/>
                  </a:lnTo>
                  <a:lnTo>
                    <a:pt x="604" y="310"/>
                  </a:lnTo>
                  <a:lnTo>
                    <a:pt x="608" y="313"/>
                  </a:lnTo>
                  <a:lnTo>
                    <a:pt x="710" y="304"/>
                  </a:lnTo>
                  <a:lnTo>
                    <a:pt x="724" y="255"/>
                  </a:lnTo>
                  <a:lnTo>
                    <a:pt x="725" y="248"/>
                  </a:lnTo>
                  <a:lnTo>
                    <a:pt x="728" y="233"/>
                  </a:lnTo>
                  <a:lnTo>
                    <a:pt x="730" y="214"/>
                  </a:lnTo>
                  <a:lnTo>
                    <a:pt x="731" y="198"/>
                  </a:lnTo>
                  <a:lnTo>
                    <a:pt x="739" y="196"/>
                  </a:lnTo>
                  <a:lnTo>
                    <a:pt x="752" y="191"/>
                  </a:lnTo>
                  <a:lnTo>
                    <a:pt x="769" y="187"/>
                  </a:lnTo>
                  <a:lnTo>
                    <a:pt x="786" y="180"/>
                  </a:lnTo>
                  <a:lnTo>
                    <a:pt x="804" y="174"/>
                  </a:lnTo>
                  <a:lnTo>
                    <a:pt x="819" y="169"/>
                  </a:lnTo>
                  <a:lnTo>
                    <a:pt x="829" y="166"/>
                  </a:lnTo>
                  <a:lnTo>
                    <a:pt x="832" y="165"/>
                  </a:lnTo>
                  <a:lnTo>
                    <a:pt x="893" y="89"/>
                  </a:lnTo>
                  <a:lnTo>
                    <a:pt x="896" y="86"/>
                  </a:lnTo>
                  <a:lnTo>
                    <a:pt x="900" y="81"/>
                  </a:lnTo>
                  <a:lnTo>
                    <a:pt x="907" y="73"/>
                  </a:lnTo>
                  <a:lnTo>
                    <a:pt x="916" y="63"/>
                  </a:lnTo>
                  <a:lnTo>
                    <a:pt x="925" y="54"/>
                  </a:lnTo>
                  <a:lnTo>
                    <a:pt x="933" y="46"/>
                  </a:lnTo>
                  <a:lnTo>
                    <a:pt x="938" y="39"/>
                  </a:lnTo>
                  <a:lnTo>
                    <a:pt x="942" y="36"/>
                  </a:lnTo>
                  <a:lnTo>
                    <a:pt x="944" y="35"/>
                  </a:lnTo>
                  <a:lnTo>
                    <a:pt x="950" y="31"/>
                  </a:lnTo>
                  <a:lnTo>
                    <a:pt x="957" y="25"/>
                  </a:lnTo>
                  <a:lnTo>
                    <a:pt x="964" y="21"/>
                  </a:lnTo>
                  <a:lnTo>
                    <a:pt x="972" y="15"/>
                  </a:lnTo>
                  <a:lnTo>
                    <a:pt x="980" y="9"/>
                  </a:lnTo>
                  <a:lnTo>
                    <a:pt x="986" y="6"/>
                  </a:lnTo>
                  <a:lnTo>
                    <a:pt x="989" y="4"/>
                  </a:lnTo>
                  <a:lnTo>
                    <a:pt x="994" y="4"/>
                  </a:lnTo>
                  <a:lnTo>
                    <a:pt x="1003" y="4"/>
                  </a:lnTo>
                  <a:lnTo>
                    <a:pt x="1016" y="2"/>
                  </a:lnTo>
                  <a:lnTo>
                    <a:pt x="1028" y="1"/>
                  </a:lnTo>
                  <a:lnTo>
                    <a:pt x="1042" y="1"/>
                  </a:lnTo>
                  <a:lnTo>
                    <a:pt x="1055" y="0"/>
                  </a:lnTo>
                  <a:lnTo>
                    <a:pt x="1064" y="0"/>
                  </a:lnTo>
                  <a:lnTo>
                    <a:pt x="1070" y="0"/>
                  </a:lnTo>
                  <a:lnTo>
                    <a:pt x="1074" y="5"/>
                  </a:lnTo>
                  <a:lnTo>
                    <a:pt x="1084" y="13"/>
                  </a:lnTo>
                  <a:lnTo>
                    <a:pt x="1096" y="23"/>
                  </a:lnTo>
                  <a:lnTo>
                    <a:pt x="1109" y="35"/>
                  </a:lnTo>
                  <a:lnTo>
                    <a:pt x="1122" y="46"/>
                  </a:lnTo>
                  <a:lnTo>
                    <a:pt x="1132" y="55"/>
                  </a:lnTo>
                  <a:lnTo>
                    <a:pt x="1140" y="62"/>
                  </a:lnTo>
                  <a:lnTo>
                    <a:pt x="1142" y="65"/>
                  </a:lnTo>
                  <a:lnTo>
                    <a:pt x="1251" y="89"/>
                  </a:lnTo>
                  <a:lnTo>
                    <a:pt x="1254" y="76"/>
                  </a:lnTo>
                  <a:lnTo>
                    <a:pt x="1254" y="733"/>
                  </a:lnTo>
                  <a:close/>
                </a:path>
              </a:pathLst>
            </a:custGeom>
            <a:solidFill>
              <a:srgbClr val="99F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3" name="Freeform 24">
              <a:extLst>
                <a:ext uri="{FF2B5EF4-FFF2-40B4-BE49-F238E27FC236}">
                  <a16:creationId xmlns:a16="http://schemas.microsoft.com/office/drawing/2014/main" id="{2381B6A5-8DC3-4320-D4D1-D758B9826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" y="3707"/>
              <a:ext cx="612" cy="338"/>
            </a:xfrm>
            <a:custGeom>
              <a:avLst/>
              <a:gdLst>
                <a:gd name="T0" fmla="*/ 15 w 1225"/>
                <a:gd name="T1" fmla="*/ 1 h 675"/>
                <a:gd name="T2" fmla="*/ 15 w 1225"/>
                <a:gd name="T3" fmla="*/ 1 h 675"/>
                <a:gd name="T4" fmla="*/ 16 w 1225"/>
                <a:gd name="T5" fmla="*/ 1 h 675"/>
                <a:gd name="T6" fmla="*/ 16 w 1225"/>
                <a:gd name="T7" fmla="*/ 1 h 675"/>
                <a:gd name="T8" fmla="*/ 17 w 1225"/>
                <a:gd name="T9" fmla="*/ 1 h 675"/>
                <a:gd name="T10" fmla="*/ 18 w 1225"/>
                <a:gd name="T11" fmla="*/ 2 h 675"/>
                <a:gd name="T12" fmla="*/ 19 w 1225"/>
                <a:gd name="T13" fmla="*/ 2 h 675"/>
                <a:gd name="T14" fmla="*/ 18 w 1225"/>
                <a:gd name="T15" fmla="*/ 9 h 675"/>
                <a:gd name="T16" fmla="*/ 18 w 1225"/>
                <a:gd name="T17" fmla="*/ 11 h 675"/>
                <a:gd name="T18" fmla="*/ 17 w 1225"/>
                <a:gd name="T19" fmla="*/ 11 h 675"/>
                <a:gd name="T20" fmla="*/ 15 w 1225"/>
                <a:gd name="T21" fmla="*/ 11 h 675"/>
                <a:gd name="T22" fmla="*/ 13 w 1225"/>
                <a:gd name="T23" fmla="*/ 11 h 675"/>
                <a:gd name="T24" fmla="*/ 11 w 1225"/>
                <a:gd name="T25" fmla="*/ 11 h 675"/>
                <a:gd name="T26" fmla="*/ 8 w 1225"/>
                <a:gd name="T27" fmla="*/ 11 h 675"/>
                <a:gd name="T28" fmla="*/ 6 w 1225"/>
                <a:gd name="T29" fmla="*/ 11 h 675"/>
                <a:gd name="T30" fmla="*/ 4 w 1225"/>
                <a:gd name="T31" fmla="*/ 11 h 675"/>
                <a:gd name="T32" fmla="*/ 2 w 1225"/>
                <a:gd name="T33" fmla="*/ 11 h 675"/>
                <a:gd name="T34" fmla="*/ 0 w 1225"/>
                <a:gd name="T35" fmla="*/ 11 h 675"/>
                <a:gd name="T36" fmla="*/ 0 w 1225"/>
                <a:gd name="T37" fmla="*/ 11 h 675"/>
                <a:gd name="T38" fmla="*/ 0 w 1225"/>
                <a:gd name="T39" fmla="*/ 10 h 675"/>
                <a:gd name="T40" fmla="*/ 1 w 1225"/>
                <a:gd name="T41" fmla="*/ 10 h 675"/>
                <a:gd name="T42" fmla="*/ 2 w 1225"/>
                <a:gd name="T43" fmla="*/ 9 h 675"/>
                <a:gd name="T44" fmla="*/ 2 w 1225"/>
                <a:gd name="T45" fmla="*/ 9 h 675"/>
                <a:gd name="T46" fmla="*/ 2 w 1225"/>
                <a:gd name="T47" fmla="*/ 7 h 675"/>
                <a:gd name="T48" fmla="*/ 2 w 1225"/>
                <a:gd name="T49" fmla="*/ 6 h 675"/>
                <a:gd name="T50" fmla="*/ 2 w 1225"/>
                <a:gd name="T51" fmla="*/ 5 h 675"/>
                <a:gd name="T52" fmla="*/ 2 w 1225"/>
                <a:gd name="T53" fmla="*/ 5 h 675"/>
                <a:gd name="T54" fmla="*/ 3 w 1225"/>
                <a:gd name="T55" fmla="*/ 4 h 675"/>
                <a:gd name="T56" fmla="*/ 3 w 1225"/>
                <a:gd name="T57" fmla="*/ 4 h 675"/>
                <a:gd name="T58" fmla="*/ 4 w 1225"/>
                <a:gd name="T59" fmla="*/ 4 h 675"/>
                <a:gd name="T60" fmla="*/ 4 w 1225"/>
                <a:gd name="T61" fmla="*/ 4 h 675"/>
                <a:gd name="T62" fmla="*/ 4 w 1225"/>
                <a:gd name="T63" fmla="*/ 4 h 675"/>
                <a:gd name="T64" fmla="*/ 4 w 1225"/>
                <a:gd name="T65" fmla="*/ 4 h 675"/>
                <a:gd name="T66" fmla="*/ 4 w 1225"/>
                <a:gd name="T67" fmla="*/ 4 h 675"/>
                <a:gd name="T68" fmla="*/ 5 w 1225"/>
                <a:gd name="T69" fmla="*/ 4 h 675"/>
                <a:gd name="T70" fmla="*/ 6 w 1225"/>
                <a:gd name="T71" fmla="*/ 4 h 675"/>
                <a:gd name="T72" fmla="*/ 7 w 1225"/>
                <a:gd name="T73" fmla="*/ 5 h 675"/>
                <a:gd name="T74" fmla="*/ 7 w 1225"/>
                <a:gd name="T75" fmla="*/ 5 h 675"/>
                <a:gd name="T76" fmla="*/ 8 w 1225"/>
                <a:gd name="T77" fmla="*/ 5 h 675"/>
                <a:gd name="T78" fmla="*/ 8 w 1225"/>
                <a:gd name="T79" fmla="*/ 5 h 675"/>
                <a:gd name="T80" fmla="*/ 8 w 1225"/>
                <a:gd name="T81" fmla="*/ 5 h 675"/>
                <a:gd name="T82" fmla="*/ 11 w 1225"/>
                <a:gd name="T83" fmla="*/ 4 h 675"/>
                <a:gd name="T84" fmla="*/ 11 w 1225"/>
                <a:gd name="T85" fmla="*/ 4 h 675"/>
                <a:gd name="T86" fmla="*/ 11 w 1225"/>
                <a:gd name="T87" fmla="*/ 3 h 675"/>
                <a:gd name="T88" fmla="*/ 12 w 1225"/>
                <a:gd name="T89" fmla="*/ 3 h 675"/>
                <a:gd name="T90" fmla="*/ 12 w 1225"/>
                <a:gd name="T91" fmla="*/ 3 h 675"/>
                <a:gd name="T92" fmla="*/ 13 w 1225"/>
                <a:gd name="T93" fmla="*/ 2 h 675"/>
                <a:gd name="T94" fmla="*/ 13 w 1225"/>
                <a:gd name="T95" fmla="*/ 2 h 675"/>
                <a:gd name="T96" fmla="*/ 14 w 1225"/>
                <a:gd name="T97" fmla="*/ 1 h 675"/>
                <a:gd name="T98" fmla="*/ 14 w 1225"/>
                <a:gd name="T99" fmla="*/ 1 h 675"/>
                <a:gd name="T100" fmla="*/ 14 w 1225"/>
                <a:gd name="T101" fmla="*/ 1 h 675"/>
                <a:gd name="T102" fmla="*/ 15 w 1225"/>
                <a:gd name="T103" fmla="*/ 1 h 675"/>
                <a:gd name="T104" fmla="*/ 15 w 1225"/>
                <a:gd name="T105" fmla="*/ 1 h 6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225" h="675">
                  <a:moveTo>
                    <a:pt x="986" y="2"/>
                  </a:moveTo>
                  <a:lnTo>
                    <a:pt x="989" y="2"/>
                  </a:lnTo>
                  <a:lnTo>
                    <a:pt x="993" y="2"/>
                  </a:lnTo>
                  <a:lnTo>
                    <a:pt x="1001" y="2"/>
                  </a:lnTo>
                  <a:lnTo>
                    <a:pt x="1009" y="0"/>
                  </a:lnTo>
                  <a:lnTo>
                    <a:pt x="1017" y="9"/>
                  </a:lnTo>
                  <a:lnTo>
                    <a:pt x="1028" y="18"/>
                  </a:lnTo>
                  <a:lnTo>
                    <a:pt x="1038" y="27"/>
                  </a:lnTo>
                  <a:lnTo>
                    <a:pt x="1050" y="37"/>
                  </a:lnTo>
                  <a:lnTo>
                    <a:pt x="1060" y="47"/>
                  </a:lnTo>
                  <a:lnTo>
                    <a:pt x="1068" y="55"/>
                  </a:lnTo>
                  <a:lnTo>
                    <a:pt x="1074" y="59"/>
                  </a:lnTo>
                  <a:lnTo>
                    <a:pt x="1076" y="62"/>
                  </a:lnTo>
                  <a:lnTo>
                    <a:pt x="1081" y="62"/>
                  </a:lnTo>
                  <a:lnTo>
                    <a:pt x="1095" y="63"/>
                  </a:lnTo>
                  <a:lnTo>
                    <a:pt x="1114" y="65"/>
                  </a:lnTo>
                  <a:lnTo>
                    <a:pt x="1138" y="67"/>
                  </a:lnTo>
                  <a:lnTo>
                    <a:pt x="1164" y="70"/>
                  </a:lnTo>
                  <a:lnTo>
                    <a:pt x="1188" y="72"/>
                  </a:lnTo>
                  <a:lnTo>
                    <a:pt x="1209" y="75"/>
                  </a:lnTo>
                  <a:lnTo>
                    <a:pt x="1225" y="78"/>
                  </a:lnTo>
                  <a:lnTo>
                    <a:pt x="1223" y="194"/>
                  </a:lnTo>
                  <a:lnTo>
                    <a:pt x="1219" y="378"/>
                  </a:lnTo>
                  <a:lnTo>
                    <a:pt x="1214" y="561"/>
                  </a:lnTo>
                  <a:lnTo>
                    <a:pt x="1212" y="675"/>
                  </a:lnTo>
                  <a:lnTo>
                    <a:pt x="1202" y="675"/>
                  </a:lnTo>
                  <a:lnTo>
                    <a:pt x="1186" y="675"/>
                  </a:lnTo>
                  <a:lnTo>
                    <a:pt x="1166" y="675"/>
                  </a:lnTo>
                  <a:lnTo>
                    <a:pt x="1141" y="675"/>
                  </a:lnTo>
                  <a:lnTo>
                    <a:pt x="1112" y="675"/>
                  </a:lnTo>
                  <a:lnTo>
                    <a:pt x="1080" y="675"/>
                  </a:lnTo>
                  <a:lnTo>
                    <a:pt x="1043" y="675"/>
                  </a:lnTo>
                  <a:lnTo>
                    <a:pt x="1004" y="675"/>
                  </a:lnTo>
                  <a:lnTo>
                    <a:pt x="962" y="675"/>
                  </a:lnTo>
                  <a:lnTo>
                    <a:pt x="917" y="675"/>
                  </a:lnTo>
                  <a:lnTo>
                    <a:pt x="871" y="675"/>
                  </a:lnTo>
                  <a:lnTo>
                    <a:pt x="823" y="675"/>
                  </a:lnTo>
                  <a:lnTo>
                    <a:pt x="773" y="675"/>
                  </a:lnTo>
                  <a:lnTo>
                    <a:pt x="723" y="675"/>
                  </a:lnTo>
                  <a:lnTo>
                    <a:pt x="671" y="675"/>
                  </a:lnTo>
                  <a:lnTo>
                    <a:pt x="619" y="675"/>
                  </a:lnTo>
                  <a:lnTo>
                    <a:pt x="567" y="675"/>
                  </a:lnTo>
                  <a:lnTo>
                    <a:pt x="515" y="675"/>
                  </a:lnTo>
                  <a:lnTo>
                    <a:pt x="465" y="675"/>
                  </a:lnTo>
                  <a:lnTo>
                    <a:pt x="414" y="675"/>
                  </a:lnTo>
                  <a:lnTo>
                    <a:pt x="364" y="675"/>
                  </a:lnTo>
                  <a:lnTo>
                    <a:pt x="317" y="675"/>
                  </a:lnTo>
                  <a:lnTo>
                    <a:pt x="271" y="675"/>
                  </a:lnTo>
                  <a:lnTo>
                    <a:pt x="228" y="675"/>
                  </a:lnTo>
                  <a:lnTo>
                    <a:pt x="187" y="675"/>
                  </a:lnTo>
                  <a:lnTo>
                    <a:pt x="149" y="675"/>
                  </a:lnTo>
                  <a:lnTo>
                    <a:pt x="114" y="675"/>
                  </a:lnTo>
                  <a:lnTo>
                    <a:pt x="83" y="675"/>
                  </a:lnTo>
                  <a:lnTo>
                    <a:pt x="56" y="675"/>
                  </a:lnTo>
                  <a:lnTo>
                    <a:pt x="33" y="675"/>
                  </a:lnTo>
                  <a:lnTo>
                    <a:pt x="14" y="675"/>
                  </a:lnTo>
                  <a:lnTo>
                    <a:pt x="0" y="675"/>
                  </a:lnTo>
                  <a:lnTo>
                    <a:pt x="6" y="664"/>
                  </a:lnTo>
                  <a:lnTo>
                    <a:pt x="18" y="643"/>
                  </a:lnTo>
                  <a:lnTo>
                    <a:pt x="29" y="624"/>
                  </a:lnTo>
                  <a:lnTo>
                    <a:pt x="34" y="614"/>
                  </a:lnTo>
                  <a:lnTo>
                    <a:pt x="46" y="608"/>
                  </a:lnTo>
                  <a:lnTo>
                    <a:pt x="65" y="599"/>
                  </a:lnTo>
                  <a:lnTo>
                    <a:pt x="87" y="588"/>
                  </a:lnTo>
                  <a:lnTo>
                    <a:pt x="109" y="578"/>
                  </a:lnTo>
                  <a:lnTo>
                    <a:pt x="130" y="567"/>
                  </a:lnTo>
                  <a:lnTo>
                    <a:pt x="148" y="558"/>
                  </a:lnTo>
                  <a:lnTo>
                    <a:pt x="160" y="552"/>
                  </a:lnTo>
                  <a:lnTo>
                    <a:pt x="165" y="550"/>
                  </a:lnTo>
                  <a:lnTo>
                    <a:pt x="178" y="468"/>
                  </a:lnTo>
                  <a:lnTo>
                    <a:pt x="178" y="401"/>
                  </a:lnTo>
                  <a:lnTo>
                    <a:pt x="177" y="396"/>
                  </a:lnTo>
                  <a:lnTo>
                    <a:pt x="173" y="381"/>
                  </a:lnTo>
                  <a:lnTo>
                    <a:pt x="168" y="366"/>
                  </a:lnTo>
                  <a:lnTo>
                    <a:pt x="166" y="354"/>
                  </a:lnTo>
                  <a:lnTo>
                    <a:pt x="166" y="345"/>
                  </a:lnTo>
                  <a:lnTo>
                    <a:pt x="166" y="332"/>
                  </a:lnTo>
                  <a:lnTo>
                    <a:pt x="166" y="318"/>
                  </a:lnTo>
                  <a:lnTo>
                    <a:pt x="166" y="307"/>
                  </a:lnTo>
                  <a:lnTo>
                    <a:pt x="170" y="298"/>
                  </a:lnTo>
                  <a:lnTo>
                    <a:pt x="174" y="286"/>
                  </a:lnTo>
                  <a:lnTo>
                    <a:pt x="180" y="272"/>
                  </a:lnTo>
                  <a:lnTo>
                    <a:pt x="186" y="257"/>
                  </a:lnTo>
                  <a:lnTo>
                    <a:pt x="196" y="255"/>
                  </a:lnTo>
                  <a:lnTo>
                    <a:pt x="209" y="252"/>
                  </a:lnTo>
                  <a:lnTo>
                    <a:pt x="223" y="248"/>
                  </a:lnTo>
                  <a:lnTo>
                    <a:pt x="235" y="245"/>
                  </a:lnTo>
                  <a:lnTo>
                    <a:pt x="248" y="242"/>
                  </a:lnTo>
                  <a:lnTo>
                    <a:pt x="257" y="240"/>
                  </a:lnTo>
                  <a:lnTo>
                    <a:pt x="264" y="238"/>
                  </a:lnTo>
                  <a:lnTo>
                    <a:pt x="266" y="238"/>
                  </a:lnTo>
                  <a:lnTo>
                    <a:pt x="270" y="233"/>
                  </a:lnTo>
                  <a:lnTo>
                    <a:pt x="277" y="223"/>
                  </a:lnTo>
                  <a:lnTo>
                    <a:pt x="286" y="211"/>
                  </a:lnTo>
                  <a:lnTo>
                    <a:pt x="294" y="201"/>
                  </a:lnTo>
                  <a:lnTo>
                    <a:pt x="299" y="204"/>
                  </a:lnTo>
                  <a:lnTo>
                    <a:pt x="304" y="208"/>
                  </a:lnTo>
                  <a:lnTo>
                    <a:pt x="308" y="210"/>
                  </a:lnTo>
                  <a:lnTo>
                    <a:pt x="310" y="211"/>
                  </a:lnTo>
                  <a:lnTo>
                    <a:pt x="311" y="211"/>
                  </a:lnTo>
                  <a:lnTo>
                    <a:pt x="314" y="210"/>
                  </a:lnTo>
                  <a:lnTo>
                    <a:pt x="316" y="209"/>
                  </a:lnTo>
                  <a:lnTo>
                    <a:pt x="321" y="208"/>
                  </a:lnTo>
                  <a:lnTo>
                    <a:pt x="333" y="212"/>
                  </a:lnTo>
                  <a:lnTo>
                    <a:pt x="355" y="220"/>
                  </a:lnTo>
                  <a:lnTo>
                    <a:pt x="382" y="231"/>
                  </a:lnTo>
                  <a:lnTo>
                    <a:pt x="410" y="242"/>
                  </a:lnTo>
                  <a:lnTo>
                    <a:pt x="438" y="253"/>
                  </a:lnTo>
                  <a:lnTo>
                    <a:pt x="462" y="262"/>
                  </a:lnTo>
                  <a:lnTo>
                    <a:pt x="480" y="269"/>
                  </a:lnTo>
                  <a:lnTo>
                    <a:pt x="486" y="271"/>
                  </a:lnTo>
                  <a:lnTo>
                    <a:pt x="492" y="273"/>
                  </a:lnTo>
                  <a:lnTo>
                    <a:pt x="498" y="277"/>
                  </a:lnTo>
                  <a:lnTo>
                    <a:pt x="505" y="280"/>
                  </a:lnTo>
                  <a:lnTo>
                    <a:pt x="512" y="284"/>
                  </a:lnTo>
                  <a:lnTo>
                    <a:pt x="515" y="287"/>
                  </a:lnTo>
                  <a:lnTo>
                    <a:pt x="521" y="291"/>
                  </a:lnTo>
                  <a:lnTo>
                    <a:pt x="527" y="297"/>
                  </a:lnTo>
                  <a:lnTo>
                    <a:pt x="534" y="301"/>
                  </a:lnTo>
                  <a:lnTo>
                    <a:pt x="539" y="307"/>
                  </a:lnTo>
                  <a:lnTo>
                    <a:pt x="545" y="310"/>
                  </a:lnTo>
                  <a:lnTo>
                    <a:pt x="549" y="314"/>
                  </a:lnTo>
                  <a:lnTo>
                    <a:pt x="550" y="315"/>
                  </a:lnTo>
                  <a:lnTo>
                    <a:pt x="705" y="301"/>
                  </a:lnTo>
                  <a:lnTo>
                    <a:pt x="728" y="216"/>
                  </a:lnTo>
                  <a:lnTo>
                    <a:pt x="728" y="217"/>
                  </a:lnTo>
                  <a:lnTo>
                    <a:pt x="728" y="215"/>
                  </a:lnTo>
                  <a:lnTo>
                    <a:pt x="729" y="208"/>
                  </a:lnTo>
                  <a:lnTo>
                    <a:pt x="731" y="199"/>
                  </a:lnTo>
                  <a:lnTo>
                    <a:pt x="732" y="187"/>
                  </a:lnTo>
                  <a:lnTo>
                    <a:pt x="744" y="182"/>
                  </a:lnTo>
                  <a:lnTo>
                    <a:pt x="758" y="178"/>
                  </a:lnTo>
                  <a:lnTo>
                    <a:pt x="772" y="173"/>
                  </a:lnTo>
                  <a:lnTo>
                    <a:pt x="786" y="169"/>
                  </a:lnTo>
                  <a:lnTo>
                    <a:pt x="799" y="165"/>
                  </a:lnTo>
                  <a:lnTo>
                    <a:pt x="809" y="162"/>
                  </a:lnTo>
                  <a:lnTo>
                    <a:pt x="816" y="159"/>
                  </a:lnTo>
                  <a:lnTo>
                    <a:pt x="818" y="158"/>
                  </a:lnTo>
                  <a:lnTo>
                    <a:pt x="887" y="70"/>
                  </a:lnTo>
                  <a:lnTo>
                    <a:pt x="886" y="71"/>
                  </a:lnTo>
                  <a:lnTo>
                    <a:pt x="891" y="67"/>
                  </a:lnTo>
                  <a:lnTo>
                    <a:pt x="894" y="63"/>
                  </a:lnTo>
                  <a:lnTo>
                    <a:pt x="900" y="58"/>
                  </a:lnTo>
                  <a:lnTo>
                    <a:pt x="905" y="52"/>
                  </a:lnTo>
                  <a:lnTo>
                    <a:pt x="910" y="47"/>
                  </a:lnTo>
                  <a:lnTo>
                    <a:pt x="917" y="40"/>
                  </a:lnTo>
                  <a:lnTo>
                    <a:pt x="924" y="33"/>
                  </a:lnTo>
                  <a:lnTo>
                    <a:pt x="931" y="25"/>
                  </a:lnTo>
                  <a:lnTo>
                    <a:pt x="936" y="21"/>
                  </a:lnTo>
                  <a:lnTo>
                    <a:pt x="944" y="15"/>
                  </a:lnTo>
                  <a:lnTo>
                    <a:pt x="953" y="9"/>
                  </a:lnTo>
                  <a:lnTo>
                    <a:pt x="961" y="3"/>
                  </a:lnTo>
                  <a:lnTo>
                    <a:pt x="970" y="3"/>
                  </a:lnTo>
                  <a:lnTo>
                    <a:pt x="978" y="2"/>
                  </a:lnTo>
                  <a:lnTo>
                    <a:pt x="984" y="2"/>
                  </a:lnTo>
                  <a:lnTo>
                    <a:pt x="986" y="2"/>
                  </a:lnTo>
                  <a:close/>
                </a:path>
              </a:pathLst>
            </a:custGeom>
            <a:solidFill>
              <a:srgbClr val="38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4" name="Freeform 25">
              <a:extLst>
                <a:ext uri="{FF2B5EF4-FFF2-40B4-BE49-F238E27FC236}">
                  <a16:creationId xmlns:a16="http://schemas.microsoft.com/office/drawing/2014/main" id="{087578B7-7DA7-FE6C-02FE-7E2ACF293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" y="2916"/>
              <a:ext cx="577" cy="833"/>
            </a:xfrm>
            <a:custGeom>
              <a:avLst/>
              <a:gdLst>
                <a:gd name="T0" fmla="*/ 18 w 1153"/>
                <a:gd name="T1" fmla="*/ 24 h 1667"/>
                <a:gd name="T2" fmla="*/ 17 w 1153"/>
                <a:gd name="T3" fmla="*/ 24 h 1667"/>
                <a:gd name="T4" fmla="*/ 17 w 1153"/>
                <a:gd name="T5" fmla="*/ 24 h 1667"/>
                <a:gd name="T6" fmla="*/ 16 w 1153"/>
                <a:gd name="T7" fmla="*/ 23 h 1667"/>
                <a:gd name="T8" fmla="*/ 13 w 1153"/>
                <a:gd name="T9" fmla="*/ 24 h 1667"/>
                <a:gd name="T10" fmla="*/ 12 w 1153"/>
                <a:gd name="T11" fmla="*/ 25 h 1667"/>
                <a:gd name="T12" fmla="*/ 12 w 1153"/>
                <a:gd name="T13" fmla="*/ 25 h 1667"/>
                <a:gd name="T14" fmla="*/ 12 w 1153"/>
                <a:gd name="T15" fmla="*/ 25 h 1667"/>
                <a:gd name="T16" fmla="*/ 12 w 1153"/>
                <a:gd name="T17" fmla="*/ 25 h 1667"/>
                <a:gd name="T18" fmla="*/ 11 w 1153"/>
                <a:gd name="T19" fmla="*/ 24 h 1667"/>
                <a:gd name="T20" fmla="*/ 11 w 1153"/>
                <a:gd name="T21" fmla="*/ 24 h 1667"/>
                <a:gd name="T22" fmla="*/ 11 w 1153"/>
                <a:gd name="T23" fmla="*/ 24 h 1667"/>
                <a:gd name="T24" fmla="*/ 10 w 1153"/>
                <a:gd name="T25" fmla="*/ 22 h 1667"/>
                <a:gd name="T26" fmla="*/ 10 w 1153"/>
                <a:gd name="T27" fmla="*/ 22 h 1667"/>
                <a:gd name="T28" fmla="*/ 10 w 1153"/>
                <a:gd name="T29" fmla="*/ 21 h 1667"/>
                <a:gd name="T30" fmla="*/ 10 w 1153"/>
                <a:gd name="T31" fmla="*/ 21 h 1667"/>
                <a:gd name="T32" fmla="*/ 11 w 1153"/>
                <a:gd name="T33" fmla="*/ 21 h 1667"/>
                <a:gd name="T34" fmla="*/ 11 w 1153"/>
                <a:gd name="T35" fmla="*/ 20 h 1667"/>
                <a:gd name="T36" fmla="*/ 10 w 1153"/>
                <a:gd name="T37" fmla="*/ 19 h 1667"/>
                <a:gd name="T38" fmla="*/ 10 w 1153"/>
                <a:gd name="T39" fmla="*/ 18 h 1667"/>
                <a:gd name="T40" fmla="*/ 9 w 1153"/>
                <a:gd name="T41" fmla="*/ 17 h 1667"/>
                <a:gd name="T42" fmla="*/ 9 w 1153"/>
                <a:gd name="T43" fmla="*/ 17 h 1667"/>
                <a:gd name="T44" fmla="*/ 8 w 1153"/>
                <a:gd name="T45" fmla="*/ 17 h 1667"/>
                <a:gd name="T46" fmla="*/ 8 w 1153"/>
                <a:gd name="T47" fmla="*/ 16 h 1667"/>
                <a:gd name="T48" fmla="*/ 9 w 1153"/>
                <a:gd name="T49" fmla="*/ 15 h 1667"/>
                <a:gd name="T50" fmla="*/ 9 w 1153"/>
                <a:gd name="T51" fmla="*/ 15 h 1667"/>
                <a:gd name="T52" fmla="*/ 10 w 1153"/>
                <a:gd name="T53" fmla="*/ 15 h 1667"/>
                <a:gd name="T54" fmla="*/ 10 w 1153"/>
                <a:gd name="T55" fmla="*/ 14 h 1667"/>
                <a:gd name="T56" fmla="*/ 10 w 1153"/>
                <a:gd name="T57" fmla="*/ 14 h 1667"/>
                <a:gd name="T58" fmla="*/ 12 w 1153"/>
                <a:gd name="T59" fmla="*/ 13 h 1667"/>
                <a:gd name="T60" fmla="*/ 12 w 1153"/>
                <a:gd name="T61" fmla="*/ 12 h 1667"/>
                <a:gd name="T62" fmla="*/ 12 w 1153"/>
                <a:gd name="T63" fmla="*/ 10 h 1667"/>
                <a:gd name="T64" fmla="*/ 12 w 1153"/>
                <a:gd name="T65" fmla="*/ 10 h 1667"/>
                <a:gd name="T66" fmla="*/ 12 w 1153"/>
                <a:gd name="T67" fmla="*/ 10 h 1667"/>
                <a:gd name="T68" fmla="*/ 12 w 1153"/>
                <a:gd name="T69" fmla="*/ 9 h 1667"/>
                <a:gd name="T70" fmla="*/ 13 w 1153"/>
                <a:gd name="T71" fmla="*/ 8 h 1667"/>
                <a:gd name="T72" fmla="*/ 12 w 1153"/>
                <a:gd name="T73" fmla="*/ 8 h 1667"/>
                <a:gd name="T74" fmla="*/ 11 w 1153"/>
                <a:gd name="T75" fmla="*/ 8 h 1667"/>
                <a:gd name="T76" fmla="*/ 10 w 1153"/>
                <a:gd name="T77" fmla="*/ 8 h 1667"/>
                <a:gd name="T78" fmla="*/ 10 w 1153"/>
                <a:gd name="T79" fmla="*/ 7 h 1667"/>
                <a:gd name="T80" fmla="*/ 10 w 1153"/>
                <a:gd name="T81" fmla="*/ 7 h 1667"/>
                <a:gd name="T82" fmla="*/ 8 w 1153"/>
                <a:gd name="T83" fmla="*/ 6 h 1667"/>
                <a:gd name="T84" fmla="*/ 7 w 1153"/>
                <a:gd name="T85" fmla="*/ 6 h 1667"/>
                <a:gd name="T86" fmla="*/ 6 w 1153"/>
                <a:gd name="T87" fmla="*/ 6 h 1667"/>
                <a:gd name="T88" fmla="*/ 6 w 1153"/>
                <a:gd name="T89" fmla="*/ 6 h 1667"/>
                <a:gd name="T90" fmla="*/ 5 w 1153"/>
                <a:gd name="T91" fmla="*/ 5 h 1667"/>
                <a:gd name="T92" fmla="*/ 4 w 1153"/>
                <a:gd name="T93" fmla="*/ 5 h 1667"/>
                <a:gd name="T94" fmla="*/ 4 w 1153"/>
                <a:gd name="T95" fmla="*/ 5 h 1667"/>
                <a:gd name="T96" fmla="*/ 4 w 1153"/>
                <a:gd name="T97" fmla="*/ 5 h 1667"/>
                <a:gd name="T98" fmla="*/ 3 w 1153"/>
                <a:gd name="T99" fmla="*/ 4 h 1667"/>
                <a:gd name="T100" fmla="*/ 3 w 1153"/>
                <a:gd name="T101" fmla="*/ 3 h 1667"/>
                <a:gd name="T102" fmla="*/ 3 w 1153"/>
                <a:gd name="T103" fmla="*/ 3 h 1667"/>
                <a:gd name="T104" fmla="*/ 2 w 1153"/>
                <a:gd name="T105" fmla="*/ 3 h 1667"/>
                <a:gd name="T106" fmla="*/ 1 w 1153"/>
                <a:gd name="T107" fmla="*/ 3 h 1667"/>
                <a:gd name="T108" fmla="*/ 1 w 1153"/>
                <a:gd name="T109" fmla="*/ 2 h 1667"/>
                <a:gd name="T110" fmla="*/ 1 w 1153"/>
                <a:gd name="T111" fmla="*/ 1 h 1667"/>
                <a:gd name="T112" fmla="*/ 1 w 1153"/>
                <a:gd name="T113" fmla="*/ 1 h 1667"/>
                <a:gd name="T114" fmla="*/ 2 w 1153"/>
                <a:gd name="T115" fmla="*/ 1 h 1667"/>
                <a:gd name="T116" fmla="*/ 3 w 1153"/>
                <a:gd name="T117" fmla="*/ 0 h 1667"/>
                <a:gd name="T118" fmla="*/ 3 w 1153"/>
                <a:gd name="T119" fmla="*/ 0 h 1667"/>
                <a:gd name="T120" fmla="*/ 3 w 1153"/>
                <a:gd name="T121" fmla="*/ 0 h 1667"/>
                <a:gd name="T122" fmla="*/ 19 w 1153"/>
                <a:gd name="T123" fmla="*/ 24 h 16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53" h="1667">
                  <a:moveTo>
                    <a:pt x="1153" y="1599"/>
                  </a:moveTo>
                  <a:lnTo>
                    <a:pt x="1145" y="1596"/>
                  </a:lnTo>
                  <a:lnTo>
                    <a:pt x="1131" y="1594"/>
                  </a:lnTo>
                  <a:lnTo>
                    <a:pt x="1116" y="1591"/>
                  </a:lnTo>
                  <a:lnTo>
                    <a:pt x="1099" y="1587"/>
                  </a:lnTo>
                  <a:lnTo>
                    <a:pt x="1083" y="1584"/>
                  </a:lnTo>
                  <a:lnTo>
                    <a:pt x="1068" y="1580"/>
                  </a:lnTo>
                  <a:lnTo>
                    <a:pt x="1057" y="1578"/>
                  </a:lnTo>
                  <a:lnTo>
                    <a:pt x="1053" y="1577"/>
                  </a:lnTo>
                  <a:lnTo>
                    <a:pt x="1048" y="1573"/>
                  </a:lnTo>
                  <a:lnTo>
                    <a:pt x="1039" y="1565"/>
                  </a:lnTo>
                  <a:lnTo>
                    <a:pt x="1026" y="1554"/>
                  </a:lnTo>
                  <a:lnTo>
                    <a:pt x="1014" y="1542"/>
                  </a:lnTo>
                  <a:lnTo>
                    <a:pt x="1000" y="1531"/>
                  </a:lnTo>
                  <a:lnTo>
                    <a:pt x="988" y="1520"/>
                  </a:lnTo>
                  <a:lnTo>
                    <a:pt x="980" y="1512"/>
                  </a:lnTo>
                  <a:lnTo>
                    <a:pt x="977" y="1510"/>
                  </a:lnTo>
                  <a:lnTo>
                    <a:pt x="972" y="1510"/>
                  </a:lnTo>
                  <a:lnTo>
                    <a:pt x="880" y="1513"/>
                  </a:lnTo>
                  <a:lnTo>
                    <a:pt x="825" y="1551"/>
                  </a:lnTo>
                  <a:lnTo>
                    <a:pt x="774" y="1607"/>
                  </a:lnTo>
                  <a:lnTo>
                    <a:pt x="773" y="1609"/>
                  </a:lnTo>
                  <a:lnTo>
                    <a:pt x="768" y="1614"/>
                  </a:lnTo>
                  <a:lnTo>
                    <a:pt x="764" y="1620"/>
                  </a:lnTo>
                  <a:lnTo>
                    <a:pt x="757" y="1629"/>
                  </a:lnTo>
                  <a:lnTo>
                    <a:pt x="749" y="1638"/>
                  </a:lnTo>
                  <a:lnTo>
                    <a:pt x="742" y="1648"/>
                  </a:lnTo>
                  <a:lnTo>
                    <a:pt x="734" y="1657"/>
                  </a:lnTo>
                  <a:lnTo>
                    <a:pt x="727" y="1667"/>
                  </a:lnTo>
                  <a:lnTo>
                    <a:pt x="723" y="1660"/>
                  </a:lnTo>
                  <a:lnTo>
                    <a:pt x="720" y="1653"/>
                  </a:lnTo>
                  <a:lnTo>
                    <a:pt x="718" y="1648"/>
                  </a:lnTo>
                  <a:lnTo>
                    <a:pt x="715" y="1644"/>
                  </a:lnTo>
                  <a:lnTo>
                    <a:pt x="722" y="1633"/>
                  </a:lnTo>
                  <a:lnTo>
                    <a:pt x="734" y="1617"/>
                  </a:lnTo>
                  <a:lnTo>
                    <a:pt x="743" y="1604"/>
                  </a:lnTo>
                  <a:lnTo>
                    <a:pt x="748" y="1599"/>
                  </a:lnTo>
                  <a:lnTo>
                    <a:pt x="711" y="1556"/>
                  </a:lnTo>
                  <a:lnTo>
                    <a:pt x="708" y="1556"/>
                  </a:lnTo>
                  <a:lnTo>
                    <a:pt x="703" y="1556"/>
                  </a:lnTo>
                  <a:lnTo>
                    <a:pt x="695" y="1557"/>
                  </a:lnTo>
                  <a:lnTo>
                    <a:pt x="684" y="1557"/>
                  </a:lnTo>
                  <a:lnTo>
                    <a:pt x="674" y="1558"/>
                  </a:lnTo>
                  <a:lnTo>
                    <a:pt x="663" y="1558"/>
                  </a:lnTo>
                  <a:lnTo>
                    <a:pt x="653" y="1559"/>
                  </a:lnTo>
                  <a:lnTo>
                    <a:pt x="646" y="1559"/>
                  </a:lnTo>
                  <a:lnTo>
                    <a:pt x="645" y="1549"/>
                  </a:lnTo>
                  <a:lnTo>
                    <a:pt x="644" y="1539"/>
                  </a:lnTo>
                  <a:lnTo>
                    <a:pt x="643" y="1532"/>
                  </a:lnTo>
                  <a:lnTo>
                    <a:pt x="643" y="1528"/>
                  </a:lnTo>
                  <a:lnTo>
                    <a:pt x="643" y="1457"/>
                  </a:lnTo>
                  <a:lnTo>
                    <a:pt x="640" y="1457"/>
                  </a:lnTo>
                  <a:lnTo>
                    <a:pt x="633" y="1456"/>
                  </a:lnTo>
                  <a:lnTo>
                    <a:pt x="625" y="1455"/>
                  </a:lnTo>
                  <a:lnTo>
                    <a:pt x="619" y="1453"/>
                  </a:lnTo>
                  <a:lnTo>
                    <a:pt x="616" y="1444"/>
                  </a:lnTo>
                  <a:lnTo>
                    <a:pt x="615" y="1433"/>
                  </a:lnTo>
                  <a:lnTo>
                    <a:pt x="613" y="1425"/>
                  </a:lnTo>
                  <a:lnTo>
                    <a:pt x="612" y="1420"/>
                  </a:lnTo>
                  <a:lnTo>
                    <a:pt x="612" y="1389"/>
                  </a:lnTo>
                  <a:lnTo>
                    <a:pt x="616" y="1387"/>
                  </a:lnTo>
                  <a:lnTo>
                    <a:pt x="622" y="1382"/>
                  </a:lnTo>
                  <a:lnTo>
                    <a:pt x="630" y="1379"/>
                  </a:lnTo>
                  <a:lnTo>
                    <a:pt x="638" y="1374"/>
                  </a:lnTo>
                  <a:lnTo>
                    <a:pt x="645" y="1369"/>
                  </a:lnTo>
                  <a:lnTo>
                    <a:pt x="651" y="1366"/>
                  </a:lnTo>
                  <a:lnTo>
                    <a:pt x="655" y="1364"/>
                  </a:lnTo>
                  <a:lnTo>
                    <a:pt x="657" y="1362"/>
                  </a:lnTo>
                  <a:lnTo>
                    <a:pt x="673" y="1316"/>
                  </a:lnTo>
                  <a:lnTo>
                    <a:pt x="668" y="1313"/>
                  </a:lnTo>
                  <a:lnTo>
                    <a:pt x="658" y="1304"/>
                  </a:lnTo>
                  <a:lnTo>
                    <a:pt x="647" y="1293"/>
                  </a:lnTo>
                  <a:lnTo>
                    <a:pt x="639" y="1286"/>
                  </a:lnTo>
                  <a:lnTo>
                    <a:pt x="638" y="1271"/>
                  </a:lnTo>
                  <a:lnTo>
                    <a:pt x="637" y="1247"/>
                  </a:lnTo>
                  <a:lnTo>
                    <a:pt x="636" y="1224"/>
                  </a:lnTo>
                  <a:lnTo>
                    <a:pt x="636" y="1214"/>
                  </a:lnTo>
                  <a:lnTo>
                    <a:pt x="635" y="1206"/>
                  </a:lnTo>
                  <a:lnTo>
                    <a:pt x="633" y="1190"/>
                  </a:lnTo>
                  <a:lnTo>
                    <a:pt x="632" y="1174"/>
                  </a:lnTo>
                  <a:lnTo>
                    <a:pt x="631" y="1165"/>
                  </a:lnTo>
                  <a:lnTo>
                    <a:pt x="575" y="1123"/>
                  </a:lnTo>
                  <a:lnTo>
                    <a:pt x="570" y="1125"/>
                  </a:lnTo>
                  <a:lnTo>
                    <a:pt x="561" y="1129"/>
                  </a:lnTo>
                  <a:lnTo>
                    <a:pt x="551" y="1133"/>
                  </a:lnTo>
                  <a:lnTo>
                    <a:pt x="544" y="1137"/>
                  </a:lnTo>
                  <a:lnTo>
                    <a:pt x="538" y="1137"/>
                  </a:lnTo>
                  <a:lnTo>
                    <a:pt x="530" y="1136"/>
                  </a:lnTo>
                  <a:lnTo>
                    <a:pt x="519" y="1134"/>
                  </a:lnTo>
                  <a:lnTo>
                    <a:pt x="510" y="1133"/>
                  </a:lnTo>
                  <a:lnTo>
                    <a:pt x="509" y="1126"/>
                  </a:lnTo>
                  <a:lnTo>
                    <a:pt x="508" y="1119"/>
                  </a:lnTo>
                  <a:lnTo>
                    <a:pt x="507" y="1115"/>
                  </a:lnTo>
                  <a:lnTo>
                    <a:pt x="507" y="1113"/>
                  </a:lnTo>
                  <a:lnTo>
                    <a:pt x="507" y="1102"/>
                  </a:lnTo>
                  <a:lnTo>
                    <a:pt x="507" y="1079"/>
                  </a:lnTo>
                  <a:lnTo>
                    <a:pt x="507" y="1054"/>
                  </a:lnTo>
                  <a:lnTo>
                    <a:pt x="507" y="1040"/>
                  </a:lnTo>
                  <a:lnTo>
                    <a:pt x="513" y="1033"/>
                  </a:lnTo>
                  <a:lnTo>
                    <a:pt x="521" y="1022"/>
                  </a:lnTo>
                  <a:lnTo>
                    <a:pt x="530" y="1010"/>
                  </a:lnTo>
                  <a:lnTo>
                    <a:pt x="534" y="1003"/>
                  </a:lnTo>
                  <a:lnTo>
                    <a:pt x="539" y="1001"/>
                  </a:lnTo>
                  <a:lnTo>
                    <a:pt x="547" y="997"/>
                  </a:lnTo>
                  <a:lnTo>
                    <a:pt x="559" y="992"/>
                  </a:lnTo>
                  <a:lnTo>
                    <a:pt x="571" y="986"/>
                  </a:lnTo>
                  <a:lnTo>
                    <a:pt x="583" y="980"/>
                  </a:lnTo>
                  <a:lnTo>
                    <a:pt x="593" y="975"/>
                  </a:lnTo>
                  <a:lnTo>
                    <a:pt x="601" y="972"/>
                  </a:lnTo>
                  <a:lnTo>
                    <a:pt x="604" y="971"/>
                  </a:lnTo>
                  <a:lnTo>
                    <a:pt x="605" y="964"/>
                  </a:lnTo>
                  <a:lnTo>
                    <a:pt x="607" y="947"/>
                  </a:lnTo>
                  <a:lnTo>
                    <a:pt x="609" y="927"/>
                  </a:lnTo>
                  <a:lnTo>
                    <a:pt x="610" y="912"/>
                  </a:lnTo>
                  <a:lnTo>
                    <a:pt x="619" y="912"/>
                  </a:lnTo>
                  <a:lnTo>
                    <a:pt x="627" y="912"/>
                  </a:lnTo>
                  <a:lnTo>
                    <a:pt x="632" y="912"/>
                  </a:lnTo>
                  <a:lnTo>
                    <a:pt x="635" y="912"/>
                  </a:lnTo>
                  <a:lnTo>
                    <a:pt x="705" y="873"/>
                  </a:lnTo>
                  <a:lnTo>
                    <a:pt x="706" y="861"/>
                  </a:lnTo>
                  <a:lnTo>
                    <a:pt x="707" y="834"/>
                  </a:lnTo>
                  <a:lnTo>
                    <a:pt x="708" y="807"/>
                  </a:lnTo>
                  <a:lnTo>
                    <a:pt x="710" y="796"/>
                  </a:lnTo>
                  <a:lnTo>
                    <a:pt x="712" y="782"/>
                  </a:lnTo>
                  <a:lnTo>
                    <a:pt x="716" y="750"/>
                  </a:lnTo>
                  <a:lnTo>
                    <a:pt x="721" y="715"/>
                  </a:lnTo>
                  <a:lnTo>
                    <a:pt x="724" y="692"/>
                  </a:lnTo>
                  <a:lnTo>
                    <a:pt x="727" y="689"/>
                  </a:lnTo>
                  <a:lnTo>
                    <a:pt x="731" y="683"/>
                  </a:lnTo>
                  <a:lnTo>
                    <a:pt x="737" y="676"/>
                  </a:lnTo>
                  <a:lnTo>
                    <a:pt x="744" y="668"/>
                  </a:lnTo>
                  <a:lnTo>
                    <a:pt x="750" y="660"/>
                  </a:lnTo>
                  <a:lnTo>
                    <a:pt x="756" y="654"/>
                  </a:lnTo>
                  <a:lnTo>
                    <a:pt x="759" y="649"/>
                  </a:lnTo>
                  <a:lnTo>
                    <a:pt x="760" y="647"/>
                  </a:lnTo>
                  <a:lnTo>
                    <a:pt x="759" y="640"/>
                  </a:lnTo>
                  <a:lnTo>
                    <a:pt x="754" y="623"/>
                  </a:lnTo>
                  <a:lnTo>
                    <a:pt x="751" y="605"/>
                  </a:lnTo>
                  <a:lnTo>
                    <a:pt x="749" y="594"/>
                  </a:lnTo>
                  <a:lnTo>
                    <a:pt x="754" y="580"/>
                  </a:lnTo>
                  <a:lnTo>
                    <a:pt x="764" y="554"/>
                  </a:lnTo>
                  <a:lnTo>
                    <a:pt x="773" y="530"/>
                  </a:lnTo>
                  <a:lnTo>
                    <a:pt x="777" y="518"/>
                  </a:lnTo>
                  <a:lnTo>
                    <a:pt x="773" y="518"/>
                  </a:lnTo>
                  <a:lnTo>
                    <a:pt x="761" y="519"/>
                  </a:lnTo>
                  <a:lnTo>
                    <a:pt x="745" y="519"/>
                  </a:lnTo>
                  <a:lnTo>
                    <a:pt x="727" y="520"/>
                  </a:lnTo>
                  <a:lnTo>
                    <a:pt x="708" y="522"/>
                  </a:lnTo>
                  <a:lnTo>
                    <a:pt x="692" y="522"/>
                  </a:lnTo>
                  <a:lnTo>
                    <a:pt x="680" y="523"/>
                  </a:lnTo>
                  <a:lnTo>
                    <a:pt x="675" y="523"/>
                  </a:lnTo>
                  <a:lnTo>
                    <a:pt x="671" y="523"/>
                  </a:lnTo>
                  <a:lnTo>
                    <a:pt x="663" y="522"/>
                  </a:lnTo>
                  <a:lnTo>
                    <a:pt x="653" y="519"/>
                  </a:lnTo>
                  <a:lnTo>
                    <a:pt x="640" y="517"/>
                  </a:lnTo>
                  <a:lnTo>
                    <a:pt x="628" y="515"/>
                  </a:lnTo>
                  <a:lnTo>
                    <a:pt x="615" y="512"/>
                  </a:lnTo>
                  <a:lnTo>
                    <a:pt x="605" y="510"/>
                  </a:lnTo>
                  <a:lnTo>
                    <a:pt x="597" y="509"/>
                  </a:lnTo>
                  <a:lnTo>
                    <a:pt x="597" y="507"/>
                  </a:lnTo>
                  <a:lnTo>
                    <a:pt x="597" y="504"/>
                  </a:lnTo>
                  <a:lnTo>
                    <a:pt x="597" y="503"/>
                  </a:lnTo>
                  <a:lnTo>
                    <a:pt x="597" y="502"/>
                  </a:lnTo>
                  <a:lnTo>
                    <a:pt x="591" y="484"/>
                  </a:lnTo>
                  <a:lnTo>
                    <a:pt x="487" y="436"/>
                  </a:lnTo>
                  <a:lnTo>
                    <a:pt x="484" y="438"/>
                  </a:lnTo>
                  <a:lnTo>
                    <a:pt x="478" y="441"/>
                  </a:lnTo>
                  <a:lnTo>
                    <a:pt x="470" y="443"/>
                  </a:lnTo>
                  <a:lnTo>
                    <a:pt x="465" y="446"/>
                  </a:lnTo>
                  <a:lnTo>
                    <a:pt x="400" y="446"/>
                  </a:lnTo>
                  <a:lnTo>
                    <a:pt x="397" y="444"/>
                  </a:lnTo>
                  <a:lnTo>
                    <a:pt x="393" y="443"/>
                  </a:lnTo>
                  <a:lnTo>
                    <a:pt x="386" y="441"/>
                  </a:lnTo>
                  <a:lnTo>
                    <a:pt x="379" y="438"/>
                  </a:lnTo>
                  <a:lnTo>
                    <a:pt x="371" y="435"/>
                  </a:lnTo>
                  <a:lnTo>
                    <a:pt x="364" y="432"/>
                  </a:lnTo>
                  <a:lnTo>
                    <a:pt x="358" y="429"/>
                  </a:lnTo>
                  <a:lnTo>
                    <a:pt x="354" y="428"/>
                  </a:lnTo>
                  <a:lnTo>
                    <a:pt x="349" y="414"/>
                  </a:lnTo>
                  <a:lnTo>
                    <a:pt x="342" y="395"/>
                  </a:lnTo>
                  <a:lnTo>
                    <a:pt x="336" y="376"/>
                  </a:lnTo>
                  <a:lnTo>
                    <a:pt x="334" y="368"/>
                  </a:lnTo>
                  <a:lnTo>
                    <a:pt x="287" y="340"/>
                  </a:lnTo>
                  <a:lnTo>
                    <a:pt x="283" y="341"/>
                  </a:lnTo>
                  <a:lnTo>
                    <a:pt x="274" y="345"/>
                  </a:lnTo>
                  <a:lnTo>
                    <a:pt x="264" y="349"/>
                  </a:lnTo>
                  <a:lnTo>
                    <a:pt x="257" y="352"/>
                  </a:lnTo>
                  <a:lnTo>
                    <a:pt x="254" y="352"/>
                  </a:lnTo>
                  <a:lnTo>
                    <a:pt x="250" y="351"/>
                  </a:lnTo>
                  <a:lnTo>
                    <a:pt x="243" y="350"/>
                  </a:lnTo>
                  <a:lnTo>
                    <a:pt x="237" y="349"/>
                  </a:lnTo>
                  <a:lnTo>
                    <a:pt x="229" y="349"/>
                  </a:lnTo>
                  <a:lnTo>
                    <a:pt x="222" y="348"/>
                  </a:lnTo>
                  <a:lnTo>
                    <a:pt x="216" y="347"/>
                  </a:lnTo>
                  <a:lnTo>
                    <a:pt x="211" y="345"/>
                  </a:lnTo>
                  <a:lnTo>
                    <a:pt x="210" y="337"/>
                  </a:lnTo>
                  <a:lnTo>
                    <a:pt x="210" y="330"/>
                  </a:lnTo>
                  <a:lnTo>
                    <a:pt x="208" y="325"/>
                  </a:lnTo>
                  <a:lnTo>
                    <a:pt x="208" y="322"/>
                  </a:lnTo>
                  <a:lnTo>
                    <a:pt x="192" y="272"/>
                  </a:lnTo>
                  <a:lnTo>
                    <a:pt x="192" y="268"/>
                  </a:lnTo>
                  <a:lnTo>
                    <a:pt x="191" y="262"/>
                  </a:lnTo>
                  <a:lnTo>
                    <a:pt x="189" y="256"/>
                  </a:lnTo>
                  <a:lnTo>
                    <a:pt x="189" y="253"/>
                  </a:lnTo>
                  <a:lnTo>
                    <a:pt x="187" y="244"/>
                  </a:lnTo>
                  <a:lnTo>
                    <a:pt x="182" y="244"/>
                  </a:lnTo>
                  <a:lnTo>
                    <a:pt x="168" y="243"/>
                  </a:lnTo>
                  <a:lnTo>
                    <a:pt x="150" y="242"/>
                  </a:lnTo>
                  <a:lnTo>
                    <a:pt x="128" y="241"/>
                  </a:lnTo>
                  <a:lnTo>
                    <a:pt x="106" y="239"/>
                  </a:lnTo>
                  <a:lnTo>
                    <a:pt x="85" y="238"/>
                  </a:lnTo>
                  <a:lnTo>
                    <a:pt x="69" y="237"/>
                  </a:lnTo>
                  <a:lnTo>
                    <a:pt x="60" y="236"/>
                  </a:lnTo>
                  <a:lnTo>
                    <a:pt x="55" y="226"/>
                  </a:lnTo>
                  <a:lnTo>
                    <a:pt x="48" y="212"/>
                  </a:lnTo>
                  <a:lnTo>
                    <a:pt x="43" y="200"/>
                  </a:lnTo>
                  <a:lnTo>
                    <a:pt x="40" y="196"/>
                  </a:lnTo>
                  <a:lnTo>
                    <a:pt x="37" y="189"/>
                  </a:lnTo>
                  <a:lnTo>
                    <a:pt x="31" y="173"/>
                  </a:lnTo>
                  <a:lnTo>
                    <a:pt x="24" y="156"/>
                  </a:lnTo>
                  <a:lnTo>
                    <a:pt x="21" y="150"/>
                  </a:lnTo>
                  <a:lnTo>
                    <a:pt x="21" y="148"/>
                  </a:lnTo>
                  <a:lnTo>
                    <a:pt x="0" y="115"/>
                  </a:lnTo>
                  <a:lnTo>
                    <a:pt x="9" y="112"/>
                  </a:lnTo>
                  <a:lnTo>
                    <a:pt x="18" y="108"/>
                  </a:lnTo>
                  <a:lnTo>
                    <a:pt x="24" y="105"/>
                  </a:lnTo>
                  <a:lnTo>
                    <a:pt x="29" y="103"/>
                  </a:lnTo>
                  <a:lnTo>
                    <a:pt x="33" y="102"/>
                  </a:lnTo>
                  <a:lnTo>
                    <a:pt x="46" y="101"/>
                  </a:lnTo>
                  <a:lnTo>
                    <a:pt x="63" y="99"/>
                  </a:lnTo>
                  <a:lnTo>
                    <a:pt x="82" y="95"/>
                  </a:lnTo>
                  <a:lnTo>
                    <a:pt x="101" y="92"/>
                  </a:lnTo>
                  <a:lnTo>
                    <a:pt x="117" y="90"/>
                  </a:lnTo>
                  <a:lnTo>
                    <a:pt x="129" y="88"/>
                  </a:lnTo>
                  <a:lnTo>
                    <a:pt x="134" y="87"/>
                  </a:lnTo>
                  <a:lnTo>
                    <a:pt x="153" y="57"/>
                  </a:lnTo>
                  <a:lnTo>
                    <a:pt x="153" y="37"/>
                  </a:lnTo>
                  <a:lnTo>
                    <a:pt x="153" y="35"/>
                  </a:lnTo>
                  <a:lnTo>
                    <a:pt x="152" y="32"/>
                  </a:lnTo>
                  <a:lnTo>
                    <a:pt x="152" y="27"/>
                  </a:lnTo>
                  <a:lnTo>
                    <a:pt x="151" y="23"/>
                  </a:lnTo>
                  <a:lnTo>
                    <a:pt x="158" y="17"/>
                  </a:lnTo>
                  <a:lnTo>
                    <a:pt x="165" y="11"/>
                  </a:lnTo>
                  <a:lnTo>
                    <a:pt x="170" y="7"/>
                  </a:lnTo>
                  <a:lnTo>
                    <a:pt x="173" y="4"/>
                  </a:lnTo>
                  <a:lnTo>
                    <a:pt x="168" y="0"/>
                  </a:lnTo>
                  <a:lnTo>
                    <a:pt x="1153" y="0"/>
                  </a:lnTo>
                  <a:lnTo>
                    <a:pt x="1153" y="1599"/>
                  </a:lnTo>
                  <a:close/>
                </a:path>
              </a:pathLst>
            </a:custGeom>
            <a:solidFill>
              <a:srgbClr val="38C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5" name="Freeform 26">
              <a:extLst>
                <a:ext uri="{FF2B5EF4-FFF2-40B4-BE49-F238E27FC236}">
                  <a16:creationId xmlns:a16="http://schemas.microsoft.com/office/drawing/2014/main" id="{F85B301E-BAD8-3A9D-2F7C-66253CAB1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" y="3767"/>
              <a:ext cx="601" cy="282"/>
            </a:xfrm>
            <a:custGeom>
              <a:avLst/>
              <a:gdLst>
                <a:gd name="T0" fmla="*/ 0 w 1200"/>
                <a:gd name="T1" fmla="*/ 0 h 566"/>
                <a:gd name="T2" fmla="*/ 2 w 1200"/>
                <a:gd name="T3" fmla="*/ 0 h 566"/>
                <a:gd name="T4" fmla="*/ 3 w 1200"/>
                <a:gd name="T5" fmla="*/ 0 h 566"/>
                <a:gd name="T6" fmla="*/ 3 w 1200"/>
                <a:gd name="T7" fmla="*/ 0 h 566"/>
                <a:gd name="T8" fmla="*/ 4 w 1200"/>
                <a:gd name="T9" fmla="*/ 0 h 566"/>
                <a:gd name="T10" fmla="*/ 4 w 1200"/>
                <a:gd name="T11" fmla="*/ 0 h 566"/>
                <a:gd name="T12" fmla="*/ 4 w 1200"/>
                <a:gd name="T13" fmla="*/ 0 h 566"/>
                <a:gd name="T14" fmla="*/ 5 w 1200"/>
                <a:gd name="T15" fmla="*/ 0 h 566"/>
                <a:gd name="T16" fmla="*/ 5 w 1200"/>
                <a:gd name="T17" fmla="*/ 0 h 566"/>
                <a:gd name="T18" fmla="*/ 5 w 1200"/>
                <a:gd name="T19" fmla="*/ 0 h 566"/>
                <a:gd name="T20" fmla="*/ 5 w 1200"/>
                <a:gd name="T21" fmla="*/ 0 h 566"/>
                <a:gd name="T22" fmla="*/ 6 w 1200"/>
                <a:gd name="T23" fmla="*/ 0 h 566"/>
                <a:gd name="T24" fmla="*/ 6 w 1200"/>
                <a:gd name="T25" fmla="*/ 0 h 566"/>
                <a:gd name="T26" fmla="*/ 6 w 1200"/>
                <a:gd name="T27" fmla="*/ 0 h 566"/>
                <a:gd name="T28" fmla="*/ 7 w 1200"/>
                <a:gd name="T29" fmla="*/ 0 h 566"/>
                <a:gd name="T30" fmla="*/ 7 w 1200"/>
                <a:gd name="T31" fmla="*/ 0 h 566"/>
                <a:gd name="T32" fmla="*/ 7 w 1200"/>
                <a:gd name="T33" fmla="*/ 0 h 566"/>
                <a:gd name="T34" fmla="*/ 7 w 1200"/>
                <a:gd name="T35" fmla="*/ 0 h 566"/>
                <a:gd name="T36" fmla="*/ 8 w 1200"/>
                <a:gd name="T37" fmla="*/ 0 h 566"/>
                <a:gd name="T38" fmla="*/ 8 w 1200"/>
                <a:gd name="T39" fmla="*/ 0 h 566"/>
                <a:gd name="T40" fmla="*/ 8 w 1200"/>
                <a:gd name="T41" fmla="*/ 1 h 566"/>
                <a:gd name="T42" fmla="*/ 8 w 1200"/>
                <a:gd name="T43" fmla="*/ 1 h 566"/>
                <a:gd name="T44" fmla="*/ 9 w 1200"/>
                <a:gd name="T45" fmla="*/ 1 h 566"/>
                <a:gd name="T46" fmla="*/ 9 w 1200"/>
                <a:gd name="T47" fmla="*/ 1 h 566"/>
                <a:gd name="T48" fmla="*/ 9 w 1200"/>
                <a:gd name="T49" fmla="*/ 1 h 566"/>
                <a:gd name="T50" fmla="*/ 9 w 1200"/>
                <a:gd name="T51" fmla="*/ 2 h 566"/>
                <a:gd name="T52" fmla="*/ 9 w 1200"/>
                <a:gd name="T53" fmla="*/ 2 h 566"/>
                <a:gd name="T54" fmla="*/ 9 w 1200"/>
                <a:gd name="T55" fmla="*/ 2 h 566"/>
                <a:gd name="T56" fmla="*/ 10 w 1200"/>
                <a:gd name="T57" fmla="*/ 2 h 566"/>
                <a:gd name="T58" fmla="*/ 10 w 1200"/>
                <a:gd name="T59" fmla="*/ 2 h 566"/>
                <a:gd name="T60" fmla="*/ 10 w 1200"/>
                <a:gd name="T61" fmla="*/ 2 h 566"/>
                <a:gd name="T62" fmla="*/ 10 w 1200"/>
                <a:gd name="T63" fmla="*/ 2 h 566"/>
                <a:gd name="T64" fmla="*/ 11 w 1200"/>
                <a:gd name="T65" fmla="*/ 2 h 566"/>
                <a:gd name="T66" fmla="*/ 11 w 1200"/>
                <a:gd name="T67" fmla="*/ 2 h 566"/>
                <a:gd name="T68" fmla="*/ 12 w 1200"/>
                <a:gd name="T69" fmla="*/ 3 h 566"/>
                <a:gd name="T70" fmla="*/ 13 w 1200"/>
                <a:gd name="T71" fmla="*/ 3 h 566"/>
                <a:gd name="T72" fmla="*/ 13 w 1200"/>
                <a:gd name="T73" fmla="*/ 3 h 566"/>
                <a:gd name="T74" fmla="*/ 13 w 1200"/>
                <a:gd name="T75" fmla="*/ 3 h 566"/>
                <a:gd name="T76" fmla="*/ 14 w 1200"/>
                <a:gd name="T77" fmla="*/ 3 h 566"/>
                <a:gd name="T78" fmla="*/ 14 w 1200"/>
                <a:gd name="T79" fmla="*/ 3 h 566"/>
                <a:gd name="T80" fmla="*/ 14 w 1200"/>
                <a:gd name="T81" fmla="*/ 2 h 566"/>
                <a:gd name="T82" fmla="*/ 15 w 1200"/>
                <a:gd name="T83" fmla="*/ 3 h 566"/>
                <a:gd name="T84" fmla="*/ 15 w 1200"/>
                <a:gd name="T85" fmla="*/ 3 h 566"/>
                <a:gd name="T86" fmla="*/ 16 w 1200"/>
                <a:gd name="T87" fmla="*/ 3 h 566"/>
                <a:gd name="T88" fmla="*/ 16 w 1200"/>
                <a:gd name="T89" fmla="*/ 3 h 566"/>
                <a:gd name="T90" fmla="*/ 16 w 1200"/>
                <a:gd name="T91" fmla="*/ 3 h 566"/>
                <a:gd name="T92" fmla="*/ 17 w 1200"/>
                <a:gd name="T93" fmla="*/ 3 h 566"/>
                <a:gd name="T94" fmla="*/ 17 w 1200"/>
                <a:gd name="T95" fmla="*/ 4 h 566"/>
                <a:gd name="T96" fmla="*/ 17 w 1200"/>
                <a:gd name="T97" fmla="*/ 4 h 566"/>
                <a:gd name="T98" fmla="*/ 18 w 1200"/>
                <a:gd name="T99" fmla="*/ 4 h 566"/>
                <a:gd name="T100" fmla="*/ 18 w 1200"/>
                <a:gd name="T101" fmla="*/ 4 h 566"/>
                <a:gd name="T102" fmla="*/ 19 w 1200"/>
                <a:gd name="T103" fmla="*/ 4 h 566"/>
                <a:gd name="T104" fmla="*/ 19 w 1200"/>
                <a:gd name="T105" fmla="*/ 4 h 566"/>
                <a:gd name="T106" fmla="*/ 19 w 1200"/>
                <a:gd name="T107" fmla="*/ 4 h 566"/>
                <a:gd name="T108" fmla="*/ 19 w 1200"/>
                <a:gd name="T109" fmla="*/ 4 h 566"/>
                <a:gd name="T110" fmla="*/ 19 w 1200"/>
                <a:gd name="T111" fmla="*/ 5 h 566"/>
                <a:gd name="T112" fmla="*/ 19 w 1200"/>
                <a:gd name="T113" fmla="*/ 5 h 566"/>
                <a:gd name="T114" fmla="*/ 19 w 1200"/>
                <a:gd name="T115" fmla="*/ 5 h 566"/>
                <a:gd name="T116" fmla="*/ 19 w 1200"/>
                <a:gd name="T117" fmla="*/ 6 h 566"/>
                <a:gd name="T118" fmla="*/ 18 w 1200"/>
                <a:gd name="T119" fmla="*/ 6 h 566"/>
                <a:gd name="T120" fmla="*/ 17 w 1200"/>
                <a:gd name="T121" fmla="*/ 6 h 566"/>
                <a:gd name="T122" fmla="*/ 17 w 1200"/>
                <a:gd name="T123" fmla="*/ 6 h 566"/>
                <a:gd name="T124" fmla="*/ 0 w 1200"/>
                <a:gd name="T125" fmla="*/ 8 h 56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00" h="566">
                  <a:moveTo>
                    <a:pt x="0" y="566"/>
                  </a:moveTo>
                  <a:lnTo>
                    <a:pt x="0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24" y="1"/>
                  </a:lnTo>
                  <a:lnTo>
                    <a:pt x="140" y="2"/>
                  </a:lnTo>
                  <a:lnTo>
                    <a:pt x="160" y="4"/>
                  </a:lnTo>
                  <a:lnTo>
                    <a:pt x="180" y="5"/>
                  </a:lnTo>
                  <a:lnTo>
                    <a:pt x="197" y="6"/>
                  </a:lnTo>
                  <a:lnTo>
                    <a:pt x="211" y="7"/>
                  </a:lnTo>
                  <a:lnTo>
                    <a:pt x="219" y="7"/>
                  </a:lnTo>
                  <a:lnTo>
                    <a:pt x="223" y="9"/>
                  </a:lnTo>
                  <a:lnTo>
                    <a:pt x="233" y="14"/>
                  </a:lnTo>
                  <a:lnTo>
                    <a:pt x="245" y="20"/>
                  </a:lnTo>
                  <a:lnTo>
                    <a:pt x="260" y="25"/>
                  </a:lnTo>
                  <a:lnTo>
                    <a:pt x="274" y="32"/>
                  </a:lnTo>
                  <a:lnTo>
                    <a:pt x="287" y="37"/>
                  </a:lnTo>
                  <a:lnTo>
                    <a:pt x="295" y="42"/>
                  </a:lnTo>
                  <a:lnTo>
                    <a:pt x="298" y="43"/>
                  </a:lnTo>
                  <a:lnTo>
                    <a:pt x="302" y="42"/>
                  </a:lnTo>
                  <a:lnTo>
                    <a:pt x="309" y="40"/>
                  </a:lnTo>
                  <a:lnTo>
                    <a:pt x="320" y="37"/>
                  </a:lnTo>
                  <a:lnTo>
                    <a:pt x="333" y="34"/>
                  </a:lnTo>
                  <a:lnTo>
                    <a:pt x="347" y="30"/>
                  </a:lnTo>
                  <a:lnTo>
                    <a:pt x="358" y="27"/>
                  </a:lnTo>
                  <a:lnTo>
                    <a:pt x="367" y="24"/>
                  </a:lnTo>
                  <a:lnTo>
                    <a:pt x="373" y="23"/>
                  </a:lnTo>
                  <a:lnTo>
                    <a:pt x="378" y="24"/>
                  </a:lnTo>
                  <a:lnTo>
                    <a:pt x="385" y="27"/>
                  </a:lnTo>
                  <a:lnTo>
                    <a:pt x="394" y="30"/>
                  </a:lnTo>
                  <a:lnTo>
                    <a:pt x="404" y="34"/>
                  </a:lnTo>
                  <a:lnTo>
                    <a:pt x="415" y="36"/>
                  </a:lnTo>
                  <a:lnTo>
                    <a:pt x="424" y="39"/>
                  </a:lnTo>
                  <a:lnTo>
                    <a:pt x="430" y="40"/>
                  </a:lnTo>
                  <a:lnTo>
                    <a:pt x="432" y="42"/>
                  </a:lnTo>
                  <a:lnTo>
                    <a:pt x="434" y="43"/>
                  </a:lnTo>
                  <a:lnTo>
                    <a:pt x="441" y="45"/>
                  </a:lnTo>
                  <a:lnTo>
                    <a:pt x="450" y="50"/>
                  </a:lnTo>
                  <a:lnTo>
                    <a:pt x="462" y="54"/>
                  </a:lnTo>
                  <a:lnTo>
                    <a:pt x="473" y="60"/>
                  </a:lnTo>
                  <a:lnTo>
                    <a:pt x="484" y="65"/>
                  </a:lnTo>
                  <a:lnTo>
                    <a:pt x="493" y="69"/>
                  </a:lnTo>
                  <a:lnTo>
                    <a:pt x="499" y="72"/>
                  </a:lnTo>
                  <a:lnTo>
                    <a:pt x="503" y="76"/>
                  </a:lnTo>
                  <a:lnTo>
                    <a:pt x="510" y="83"/>
                  </a:lnTo>
                  <a:lnTo>
                    <a:pt x="516" y="90"/>
                  </a:lnTo>
                  <a:lnTo>
                    <a:pt x="519" y="93"/>
                  </a:lnTo>
                  <a:lnTo>
                    <a:pt x="522" y="96"/>
                  </a:lnTo>
                  <a:lnTo>
                    <a:pt x="526" y="103"/>
                  </a:lnTo>
                  <a:lnTo>
                    <a:pt x="534" y="112"/>
                  </a:lnTo>
                  <a:lnTo>
                    <a:pt x="542" y="123"/>
                  </a:lnTo>
                  <a:lnTo>
                    <a:pt x="551" y="135"/>
                  </a:lnTo>
                  <a:lnTo>
                    <a:pt x="559" y="144"/>
                  </a:lnTo>
                  <a:lnTo>
                    <a:pt x="563" y="151"/>
                  </a:lnTo>
                  <a:lnTo>
                    <a:pt x="566" y="153"/>
                  </a:lnTo>
                  <a:lnTo>
                    <a:pt x="568" y="157"/>
                  </a:lnTo>
                  <a:lnTo>
                    <a:pt x="574" y="158"/>
                  </a:lnTo>
                  <a:lnTo>
                    <a:pt x="582" y="159"/>
                  </a:lnTo>
                  <a:lnTo>
                    <a:pt x="590" y="160"/>
                  </a:lnTo>
                  <a:lnTo>
                    <a:pt x="599" y="161"/>
                  </a:lnTo>
                  <a:lnTo>
                    <a:pt x="607" y="164"/>
                  </a:lnTo>
                  <a:lnTo>
                    <a:pt x="616" y="165"/>
                  </a:lnTo>
                  <a:lnTo>
                    <a:pt x="623" y="166"/>
                  </a:lnTo>
                  <a:lnTo>
                    <a:pt x="629" y="168"/>
                  </a:lnTo>
                  <a:lnTo>
                    <a:pt x="633" y="169"/>
                  </a:lnTo>
                  <a:lnTo>
                    <a:pt x="642" y="172"/>
                  </a:lnTo>
                  <a:lnTo>
                    <a:pt x="657" y="178"/>
                  </a:lnTo>
                  <a:lnTo>
                    <a:pt x="676" y="186"/>
                  </a:lnTo>
                  <a:lnTo>
                    <a:pt x="699" y="195"/>
                  </a:lnTo>
                  <a:lnTo>
                    <a:pt x="724" y="205"/>
                  </a:lnTo>
                  <a:lnTo>
                    <a:pt x="749" y="214"/>
                  </a:lnTo>
                  <a:lnTo>
                    <a:pt x="771" y="224"/>
                  </a:lnTo>
                  <a:lnTo>
                    <a:pt x="788" y="231"/>
                  </a:lnTo>
                  <a:lnTo>
                    <a:pt x="794" y="233"/>
                  </a:lnTo>
                  <a:lnTo>
                    <a:pt x="797" y="231"/>
                  </a:lnTo>
                  <a:lnTo>
                    <a:pt x="806" y="226"/>
                  </a:lnTo>
                  <a:lnTo>
                    <a:pt x="820" y="219"/>
                  </a:lnTo>
                  <a:lnTo>
                    <a:pt x="835" y="211"/>
                  </a:lnTo>
                  <a:lnTo>
                    <a:pt x="851" y="203"/>
                  </a:lnTo>
                  <a:lnTo>
                    <a:pt x="865" y="196"/>
                  </a:lnTo>
                  <a:lnTo>
                    <a:pt x="877" y="190"/>
                  </a:lnTo>
                  <a:lnTo>
                    <a:pt x="882" y="187"/>
                  </a:lnTo>
                  <a:lnTo>
                    <a:pt x="889" y="189"/>
                  </a:lnTo>
                  <a:lnTo>
                    <a:pt x="903" y="195"/>
                  </a:lnTo>
                  <a:lnTo>
                    <a:pt x="920" y="202"/>
                  </a:lnTo>
                  <a:lnTo>
                    <a:pt x="940" y="210"/>
                  </a:lnTo>
                  <a:lnTo>
                    <a:pt x="959" y="217"/>
                  </a:lnTo>
                  <a:lnTo>
                    <a:pt x="976" y="224"/>
                  </a:lnTo>
                  <a:lnTo>
                    <a:pt x="988" y="228"/>
                  </a:lnTo>
                  <a:lnTo>
                    <a:pt x="993" y="231"/>
                  </a:lnTo>
                  <a:lnTo>
                    <a:pt x="996" y="233"/>
                  </a:lnTo>
                  <a:lnTo>
                    <a:pt x="1006" y="239"/>
                  </a:lnTo>
                  <a:lnTo>
                    <a:pt x="1016" y="245"/>
                  </a:lnTo>
                  <a:lnTo>
                    <a:pt x="1030" y="255"/>
                  </a:lnTo>
                  <a:lnTo>
                    <a:pt x="1042" y="263"/>
                  </a:lnTo>
                  <a:lnTo>
                    <a:pt x="1054" y="271"/>
                  </a:lnTo>
                  <a:lnTo>
                    <a:pt x="1061" y="275"/>
                  </a:lnTo>
                  <a:lnTo>
                    <a:pt x="1064" y="278"/>
                  </a:lnTo>
                  <a:lnTo>
                    <a:pt x="1116" y="287"/>
                  </a:lnTo>
                  <a:lnTo>
                    <a:pt x="1118" y="286"/>
                  </a:lnTo>
                  <a:lnTo>
                    <a:pt x="1125" y="283"/>
                  </a:lnTo>
                  <a:lnTo>
                    <a:pt x="1136" y="280"/>
                  </a:lnTo>
                  <a:lnTo>
                    <a:pt x="1147" y="275"/>
                  </a:lnTo>
                  <a:lnTo>
                    <a:pt x="1160" y="271"/>
                  </a:lnTo>
                  <a:lnTo>
                    <a:pt x="1173" y="266"/>
                  </a:lnTo>
                  <a:lnTo>
                    <a:pt x="1184" y="262"/>
                  </a:lnTo>
                  <a:lnTo>
                    <a:pt x="1192" y="259"/>
                  </a:lnTo>
                  <a:lnTo>
                    <a:pt x="1193" y="265"/>
                  </a:lnTo>
                  <a:lnTo>
                    <a:pt x="1197" y="274"/>
                  </a:lnTo>
                  <a:lnTo>
                    <a:pt x="1199" y="285"/>
                  </a:lnTo>
                  <a:lnTo>
                    <a:pt x="1200" y="292"/>
                  </a:lnTo>
                  <a:lnTo>
                    <a:pt x="1200" y="343"/>
                  </a:lnTo>
                  <a:lnTo>
                    <a:pt x="1199" y="349"/>
                  </a:lnTo>
                  <a:lnTo>
                    <a:pt x="1197" y="360"/>
                  </a:lnTo>
                  <a:lnTo>
                    <a:pt x="1195" y="372"/>
                  </a:lnTo>
                  <a:lnTo>
                    <a:pt x="1193" y="383"/>
                  </a:lnTo>
                  <a:lnTo>
                    <a:pt x="1185" y="386"/>
                  </a:lnTo>
                  <a:lnTo>
                    <a:pt x="1169" y="394"/>
                  </a:lnTo>
                  <a:lnTo>
                    <a:pt x="1150" y="404"/>
                  </a:lnTo>
                  <a:lnTo>
                    <a:pt x="1128" y="415"/>
                  </a:lnTo>
                  <a:lnTo>
                    <a:pt x="1106" y="425"/>
                  </a:lnTo>
                  <a:lnTo>
                    <a:pt x="1087" y="434"/>
                  </a:lnTo>
                  <a:lnTo>
                    <a:pt x="1075" y="441"/>
                  </a:lnTo>
                  <a:lnTo>
                    <a:pt x="1070" y="444"/>
                  </a:lnTo>
                  <a:lnTo>
                    <a:pt x="1025" y="566"/>
                  </a:lnTo>
                  <a:lnTo>
                    <a:pt x="0" y="56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6" name="Freeform 27">
              <a:extLst>
                <a:ext uri="{FF2B5EF4-FFF2-40B4-BE49-F238E27FC236}">
                  <a16:creationId xmlns:a16="http://schemas.microsoft.com/office/drawing/2014/main" id="{DFD5E9E9-6739-6D4D-938D-D12223C03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" y="3794"/>
              <a:ext cx="580" cy="251"/>
            </a:xfrm>
            <a:custGeom>
              <a:avLst/>
              <a:gdLst>
                <a:gd name="T0" fmla="*/ 2 w 1160"/>
                <a:gd name="T1" fmla="*/ 0 h 502"/>
                <a:gd name="T2" fmla="*/ 3 w 1160"/>
                <a:gd name="T3" fmla="*/ 1 h 502"/>
                <a:gd name="T4" fmla="*/ 3 w 1160"/>
                <a:gd name="T5" fmla="*/ 1 h 502"/>
                <a:gd name="T6" fmla="*/ 3 w 1160"/>
                <a:gd name="T7" fmla="*/ 1 h 502"/>
                <a:gd name="T8" fmla="*/ 3 w 1160"/>
                <a:gd name="T9" fmla="*/ 1 h 502"/>
                <a:gd name="T10" fmla="*/ 4 w 1160"/>
                <a:gd name="T11" fmla="*/ 1 h 502"/>
                <a:gd name="T12" fmla="*/ 4 w 1160"/>
                <a:gd name="T13" fmla="*/ 1 h 502"/>
                <a:gd name="T14" fmla="*/ 4 w 1160"/>
                <a:gd name="T15" fmla="*/ 1 h 502"/>
                <a:gd name="T16" fmla="*/ 5 w 1160"/>
                <a:gd name="T17" fmla="*/ 1 h 502"/>
                <a:gd name="T18" fmla="*/ 5 w 1160"/>
                <a:gd name="T19" fmla="*/ 1 h 502"/>
                <a:gd name="T20" fmla="*/ 6 w 1160"/>
                <a:gd name="T21" fmla="*/ 1 h 502"/>
                <a:gd name="T22" fmla="*/ 6 w 1160"/>
                <a:gd name="T23" fmla="*/ 1 h 502"/>
                <a:gd name="T24" fmla="*/ 7 w 1160"/>
                <a:gd name="T25" fmla="*/ 1 h 502"/>
                <a:gd name="T26" fmla="*/ 7 w 1160"/>
                <a:gd name="T27" fmla="*/ 1 h 502"/>
                <a:gd name="T28" fmla="*/ 7 w 1160"/>
                <a:gd name="T29" fmla="*/ 1 h 502"/>
                <a:gd name="T30" fmla="*/ 7 w 1160"/>
                <a:gd name="T31" fmla="*/ 1 h 502"/>
                <a:gd name="T32" fmla="*/ 8 w 1160"/>
                <a:gd name="T33" fmla="*/ 1 h 502"/>
                <a:gd name="T34" fmla="*/ 8 w 1160"/>
                <a:gd name="T35" fmla="*/ 2 h 502"/>
                <a:gd name="T36" fmla="*/ 8 w 1160"/>
                <a:gd name="T37" fmla="*/ 2 h 502"/>
                <a:gd name="T38" fmla="*/ 8 w 1160"/>
                <a:gd name="T39" fmla="*/ 2 h 502"/>
                <a:gd name="T40" fmla="*/ 9 w 1160"/>
                <a:gd name="T41" fmla="*/ 2 h 502"/>
                <a:gd name="T42" fmla="*/ 9 w 1160"/>
                <a:gd name="T43" fmla="*/ 3 h 502"/>
                <a:gd name="T44" fmla="*/ 9 w 1160"/>
                <a:gd name="T45" fmla="*/ 3 h 502"/>
                <a:gd name="T46" fmla="*/ 10 w 1160"/>
                <a:gd name="T47" fmla="*/ 3 h 502"/>
                <a:gd name="T48" fmla="*/ 10 w 1160"/>
                <a:gd name="T49" fmla="*/ 3 h 502"/>
                <a:gd name="T50" fmla="*/ 10 w 1160"/>
                <a:gd name="T51" fmla="*/ 3 h 502"/>
                <a:gd name="T52" fmla="*/ 11 w 1160"/>
                <a:gd name="T53" fmla="*/ 3 h 502"/>
                <a:gd name="T54" fmla="*/ 12 w 1160"/>
                <a:gd name="T55" fmla="*/ 4 h 502"/>
                <a:gd name="T56" fmla="*/ 13 w 1160"/>
                <a:gd name="T57" fmla="*/ 4 h 502"/>
                <a:gd name="T58" fmla="*/ 13 w 1160"/>
                <a:gd name="T59" fmla="*/ 4 h 502"/>
                <a:gd name="T60" fmla="*/ 13 w 1160"/>
                <a:gd name="T61" fmla="*/ 4 h 502"/>
                <a:gd name="T62" fmla="*/ 14 w 1160"/>
                <a:gd name="T63" fmla="*/ 4 h 502"/>
                <a:gd name="T64" fmla="*/ 15 w 1160"/>
                <a:gd name="T65" fmla="*/ 4 h 502"/>
                <a:gd name="T66" fmla="*/ 15 w 1160"/>
                <a:gd name="T67" fmla="*/ 4 h 502"/>
                <a:gd name="T68" fmla="*/ 16 w 1160"/>
                <a:gd name="T69" fmla="*/ 4 h 502"/>
                <a:gd name="T70" fmla="*/ 16 w 1160"/>
                <a:gd name="T71" fmla="*/ 4 h 502"/>
                <a:gd name="T72" fmla="*/ 16 w 1160"/>
                <a:gd name="T73" fmla="*/ 4 h 502"/>
                <a:gd name="T74" fmla="*/ 17 w 1160"/>
                <a:gd name="T75" fmla="*/ 5 h 502"/>
                <a:gd name="T76" fmla="*/ 18 w 1160"/>
                <a:gd name="T77" fmla="*/ 5 h 502"/>
                <a:gd name="T78" fmla="*/ 19 w 1160"/>
                <a:gd name="T79" fmla="*/ 5 h 502"/>
                <a:gd name="T80" fmla="*/ 19 w 1160"/>
                <a:gd name="T81" fmla="*/ 5 h 502"/>
                <a:gd name="T82" fmla="*/ 19 w 1160"/>
                <a:gd name="T83" fmla="*/ 5 h 502"/>
                <a:gd name="T84" fmla="*/ 18 w 1160"/>
                <a:gd name="T85" fmla="*/ 5 h 502"/>
                <a:gd name="T86" fmla="*/ 17 w 1160"/>
                <a:gd name="T87" fmla="*/ 6 h 502"/>
                <a:gd name="T88" fmla="*/ 17 w 1160"/>
                <a:gd name="T89" fmla="*/ 6 h 502"/>
                <a:gd name="T90" fmla="*/ 17 w 1160"/>
                <a:gd name="T91" fmla="*/ 6 h 502"/>
                <a:gd name="T92" fmla="*/ 16 w 1160"/>
                <a:gd name="T93" fmla="*/ 7 h 502"/>
                <a:gd name="T94" fmla="*/ 16 w 1160"/>
                <a:gd name="T95" fmla="*/ 8 h 502"/>
                <a:gd name="T96" fmla="*/ 16 w 1160"/>
                <a:gd name="T97" fmla="*/ 8 h 502"/>
                <a:gd name="T98" fmla="*/ 15 w 1160"/>
                <a:gd name="T99" fmla="*/ 8 h 502"/>
                <a:gd name="T100" fmla="*/ 13 w 1160"/>
                <a:gd name="T101" fmla="*/ 8 h 502"/>
                <a:gd name="T102" fmla="*/ 11 w 1160"/>
                <a:gd name="T103" fmla="*/ 8 h 502"/>
                <a:gd name="T104" fmla="*/ 9 w 1160"/>
                <a:gd name="T105" fmla="*/ 8 h 502"/>
                <a:gd name="T106" fmla="*/ 7 w 1160"/>
                <a:gd name="T107" fmla="*/ 8 h 502"/>
                <a:gd name="T108" fmla="*/ 5 w 1160"/>
                <a:gd name="T109" fmla="*/ 8 h 502"/>
                <a:gd name="T110" fmla="*/ 4 w 1160"/>
                <a:gd name="T111" fmla="*/ 8 h 502"/>
                <a:gd name="T112" fmla="*/ 2 w 1160"/>
                <a:gd name="T113" fmla="*/ 8 h 502"/>
                <a:gd name="T114" fmla="*/ 1 w 1160"/>
                <a:gd name="T115" fmla="*/ 8 h 502"/>
                <a:gd name="T116" fmla="*/ 1 w 1160"/>
                <a:gd name="T117" fmla="*/ 7 h 502"/>
                <a:gd name="T118" fmla="*/ 0 w 1160"/>
                <a:gd name="T119" fmla="*/ 1 h 502"/>
                <a:gd name="T120" fmla="*/ 1 w 1160"/>
                <a:gd name="T121" fmla="*/ 1 h 502"/>
                <a:gd name="T122" fmla="*/ 2 w 1160"/>
                <a:gd name="T123" fmla="*/ 1 h 5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60" h="502">
                  <a:moveTo>
                    <a:pt x="125" y="1"/>
                  </a:moveTo>
                  <a:lnTo>
                    <a:pt x="125" y="1"/>
                  </a:lnTo>
                  <a:lnTo>
                    <a:pt x="124" y="0"/>
                  </a:lnTo>
                  <a:lnTo>
                    <a:pt x="123" y="0"/>
                  </a:lnTo>
                  <a:lnTo>
                    <a:pt x="129" y="1"/>
                  </a:lnTo>
                  <a:lnTo>
                    <a:pt x="133" y="1"/>
                  </a:lnTo>
                  <a:lnTo>
                    <a:pt x="139" y="3"/>
                  </a:lnTo>
                  <a:lnTo>
                    <a:pt x="146" y="3"/>
                  </a:lnTo>
                  <a:lnTo>
                    <a:pt x="152" y="4"/>
                  </a:lnTo>
                  <a:lnTo>
                    <a:pt x="158" y="4"/>
                  </a:lnTo>
                  <a:lnTo>
                    <a:pt x="164" y="5"/>
                  </a:lnTo>
                  <a:lnTo>
                    <a:pt x="171" y="5"/>
                  </a:lnTo>
                  <a:lnTo>
                    <a:pt x="173" y="5"/>
                  </a:lnTo>
                  <a:lnTo>
                    <a:pt x="177" y="5"/>
                  </a:lnTo>
                  <a:lnTo>
                    <a:pt x="183" y="6"/>
                  </a:lnTo>
                  <a:lnTo>
                    <a:pt x="191" y="6"/>
                  </a:lnTo>
                  <a:lnTo>
                    <a:pt x="199" y="7"/>
                  </a:lnTo>
                  <a:lnTo>
                    <a:pt x="207" y="7"/>
                  </a:lnTo>
                  <a:lnTo>
                    <a:pt x="215" y="8"/>
                  </a:lnTo>
                  <a:lnTo>
                    <a:pt x="221" y="8"/>
                  </a:lnTo>
                  <a:lnTo>
                    <a:pt x="229" y="12"/>
                  </a:lnTo>
                  <a:lnTo>
                    <a:pt x="241" y="18"/>
                  </a:lnTo>
                  <a:lnTo>
                    <a:pt x="255" y="24"/>
                  </a:lnTo>
                  <a:lnTo>
                    <a:pt x="270" y="31"/>
                  </a:lnTo>
                  <a:lnTo>
                    <a:pt x="285" y="38"/>
                  </a:lnTo>
                  <a:lnTo>
                    <a:pt x="298" y="43"/>
                  </a:lnTo>
                  <a:lnTo>
                    <a:pt x="306" y="47"/>
                  </a:lnTo>
                  <a:lnTo>
                    <a:pt x="310" y="49"/>
                  </a:lnTo>
                  <a:lnTo>
                    <a:pt x="312" y="47"/>
                  </a:lnTo>
                  <a:lnTo>
                    <a:pt x="319" y="46"/>
                  </a:lnTo>
                  <a:lnTo>
                    <a:pt x="329" y="43"/>
                  </a:lnTo>
                  <a:lnTo>
                    <a:pt x="342" y="39"/>
                  </a:lnTo>
                  <a:lnTo>
                    <a:pt x="355" y="36"/>
                  </a:lnTo>
                  <a:lnTo>
                    <a:pt x="367" y="33"/>
                  </a:lnTo>
                  <a:lnTo>
                    <a:pt x="379" y="30"/>
                  </a:lnTo>
                  <a:lnTo>
                    <a:pt x="387" y="28"/>
                  </a:lnTo>
                  <a:lnTo>
                    <a:pt x="394" y="30"/>
                  </a:lnTo>
                  <a:lnTo>
                    <a:pt x="401" y="33"/>
                  </a:lnTo>
                  <a:lnTo>
                    <a:pt x="409" y="35"/>
                  </a:lnTo>
                  <a:lnTo>
                    <a:pt x="416" y="36"/>
                  </a:lnTo>
                  <a:lnTo>
                    <a:pt x="421" y="38"/>
                  </a:lnTo>
                  <a:lnTo>
                    <a:pt x="426" y="41"/>
                  </a:lnTo>
                  <a:lnTo>
                    <a:pt x="429" y="42"/>
                  </a:lnTo>
                  <a:lnTo>
                    <a:pt x="431" y="42"/>
                  </a:lnTo>
                  <a:lnTo>
                    <a:pt x="435" y="44"/>
                  </a:lnTo>
                  <a:lnTo>
                    <a:pt x="440" y="46"/>
                  </a:lnTo>
                  <a:lnTo>
                    <a:pt x="446" y="49"/>
                  </a:lnTo>
                  <a:lnTo>
                    <a:pt x="450" y="51"/>
                  </a:lnTo>
                  <a:lnTo>
                    <a:pt x="454" y="52"/>
                  </a:lnTo>
                  <a:lnTo>
                    <a:pt x="463" y="57"/>
                  </a:lnTo>
                  <a:lnTo>
                    <a:pt x="473" y="61"/>
                  </a:lnTo>
                  <a:lnTo>
                    <a:pt x="482" y="65"/>
                  </a:lnTo>
                  <a:lnTo>
                    <a:pt x="487" y="69"/>
                  </a:lnTo>
                  <a:lnTo>
                    <a:pt x="491" y="73"/>
                  </a:lnTo>
                  <a:lnTo>
                    <a:pt x="494" y="76"/>
                  </a:lnTo>
                  <a:lnTo>
                    <a:pt x="495" y="77"/>
                  </a:lnTo>
                  <a:lnTo>
                    <a:pt x="499" y="82"/>
                  </a:lnTo>
                  <a:lnTo>
                    <a:pt x="503" y="87"/>
                  </a:lnTo>
                  <a:lnTo>
                    <a:pt x="507" y="94"/>
                  </a:lnTo>
                  <a:lnTo>
                    <a:pt x="512" y="99"/>
                  </a:lnTo>
                  <a:lnTo>
                    <a:pt x="517" y="106"/>
                  </a:lnTo>
                  <a:lnTo>
                    <a:pt x="523" y="114"/>
                  </a:lnTo>
                  <a:lnTo>
                    <a:pt x="530" y="124"/>
                  </a:lnTo>
                  <a:lnTo>
                    <a:pt x="537" y="133"/>
                  </a:lnTo>
                  <a:lnTo>
                    <a:pt x="539" y="136"/>
                  </a:lnTo>
                  <a:lnTo>
                    <a:pt x="545" y="143"/>
                  </a:lnTo>
                  <a:lnTo>
                    <a:pt x="550" y="151"/>
                  </a:lnTo>
                  <a:lnTo>
                    <a:pt x="553" y="155"/>
                  </a:lnTo>
                  <a:lnTo>
                    <a:pt x="580" y="159"/>
                  </a:lnTo>
                  <a:lnTo>
                    <a:pt x="590" y="160"/>
                  </a:lnTo>
                  <a:lnTo>
                    <a:pt x="598" y="162"/>
                  </a:lnTo>
                  <a:lnTo>
                    <a:pt x="606" y="164"/>
                  </a:lnTo>
                  <a:lnTo>
                    <a:pt x="614" y="165"/>
                  </a:lnTo>
                  <a:lnTo>
                    <a:pt x="621" y="166"/>
                  </a:lnTo>
                  <a:lnTo>
                    <a:pt x="626" y="167"/>
                  </a:lnTo>
                  <a:lnTo>
                    <a:pt x="630" y="167"/>
                  </a:lnTo>
                  <a:lnTo>
                    <a:pt x="633" y="168"/>
                  </a:lnTo>
                  <a:lnTo>
                    <a:pt x="639" y="171"/>
                  </a:lnTo>
                  <a:lnTo>
                    <a:pt x="652" y="175"/>
                  </a:lnTo>
                  <a:lnTo>
                    <a:pt x="669" y="182"/>
                  </a:lnTo>
                  <a:lnTo>
                    <a:pt x="690" y="191"/>
                  </a:lnTo>
                  <a:lnTo>
                    <a:pt x="713" y="201"/>
                  </a:lnTo>
                  <a:lnTo>
                    <a:pt x="737" y="210"/>
                  </a:lnTo>
                  <a:lnTo>
                    <a:pt x="761" y="219"/>
                  </a:lnTo>
                  <a:lnTo>
                    <a:pt x="783" y="228"/>
                  </a:lnTo>
                  <a:lnTo>
                    <a:pt x="788" y="231"/>
                  </a:lnTo>
                  <a:lnTo>
                    <a:pt x="798" y="234"/>
                  </a:lnTo>
                  <a:lnTo>
                    <a:pt x="807" y="239"/>
                  </a:lnTo>
                  <a:lnTo>
                    <a:pt x="812" y="241"/>
                  </a:lnTo>
                  <a:lnTo>
                    <a:pt x="814" y="240"/>
                  </a:lnTo>
                  <a:lnTo>
                    <a:pt x="822" y="235"/>
                  </a:lnTo>
                  <a:lnTo>
                    <a:pt x="834" y="229"/>
                  </a:lnTo>
                  <a:lnTo>
                    <a:pt x="848" y="223"/>
                  </a:lnTo>
                  <a:lnTo>
                    <a:pt x="863" y="215"/>
                  </a:lnTo>
                  <a:lnTo>
                    <a:pt x="878" y="206"/>
                  </a:lnTo>
                  <a:lnTo>
                    <a:pt x="890" y="200"/>
                  </a:lnTo>
                  <a:lnTo>
                    <a:pt x="902" y="194"/>
                  </a:lnTo>
                  <a:lnTo>
                    <a:pt x="908" y="196"/>
                  </a:lnTo>
                  <a:lnTo>
                    <a:pt x="917" y="200"/>
                  </a:lnTo>
                  <a:lnTo>
                    <a:pt x="928" y="204"/>
                  </a:lnTo>
                  <a:lnTo>
                    <a:pt x="942" y="210"/>
                  </a:lnTo>
                  <a:lnTo>
                    <a:pt x="955" y="216"/>
                  </a:lnTo>
                  <a:lnTo>
                    <a:pt x="967" y="220"/>
                  </a:lnTo>
                  <a:lnTo>
                    <a:pt x="977" y="224"/>
                  </a:lnTo>
                  <a:lnTo>
                    <a:pt x="982" y="226"/>
                  </a:lnTo>
                  <a:lnTo>
                    <a:pt x="988" y="229"/>
                  </a:lnTo>
                  <a:lnTo>
                    <a:pt x="997" y="236"/>
                  </a:lnTo>
                  <a:lnTo>
                    <a:pt x="1010" y="244"/>
                  </a:lnTo>
                  <a:lnTo>
                    <a:pt x="1024" y="254"/>
                  </a:lnTo>
                  <a:lnTo>
                    <a:pt x="1037" y="262"/>
                  </a:lnTo>
                  <a:lnTo>
                    <a:pt x="1048" y="270"/>
                  </a:lnTo>
                  <a:lnTo>
                    <a:pt x="1055" y="274"/>
                  </a:lnTo>
                  <a:lnTo>
                    <a:pt x="1058" y="277"/>
                  </a:lnTo>
                  <a:lnTo>
                    <a:pt x="1138" y="291"/>
                  </a:lnTo>
                  <a:lnTo>
                    <a:pt x="1141" y="289"/>
                  </a:lnTo>
                  <a:lnTo>
                    <a:pt x="1148" y="286"/>
                  </a:lnTo>
                  <a:lnTo>
                    <a:pt x="1156" y="284"/>
                  </a:lnTo>
                  <a:lnTo>
                    <a:pt x="1160" y="281"/>
                  </a:lnTo>
                  <a:lnTo>
                    <a:pt x="1160" y="282"/>
                  </a:lnTo>
                  <a:lnTo>
                    <a:pt x="1160" y="284"/>
                  </a:lnTo>
                  <a:lnTo>
                    <a:pt x="1160" y="285"/>
                  </a:lnTo>
                  <a:lnTo>
                    <a:pt x="1160" y="286"/>
                  </a:lnTo>
                  <a:lnTo>
                    <a:pt x="1160" y="288"/>
                  </a:lnTo>
                  <a:lnTo>
                    <a:pt x="1160" y="289"/>
                  </a:lnTo>
                  <a:lnTo>
                    <a:pt x="1159" y="292"/>
                  </a:lnTo>
                  <a:lnTo>
                    <a:pt x="1145" y="299"/>
                  </a:lnTo>
                  <a:lnTo>
                    <a:pt x="1126" y="308"/>
                  </a:lnTo>
                  <a:lnTo>
                    <a:pt x="1107" y="317"/>
                  </a:lnTo>
                  <a:lnTo>
                    <a:pt x="1088" y="327"/>
                  </a:lnTo>
                  <a:lnTo>
                    <a:pt x="1070" y="337"/>
                  </a:lnTo>
                  <a:lnTo>
                    <a:pt x="1055" y="344"/>
                  </a:lnTo>
                  <a:lnTo>
                    <a:pt x="1045" y="348"/>
                  </a:lnTo>
                  <a:lnTo>
                    <a:pt x="1041" y="350"/>
                  </a:lnTo>
                  <a:lnTo>
                    <a:pt x="1040" y="355"/>
                  </a:lnTo>
                  <a:lnTo>
                    <a:pt x="1038" y="368"/>
                  </a:lnTo>
                  <a:lnTo>
                    <a:pt x="1033" y="387"/>
                  </a:lnTo>
                  <a:lnTo>
                    <a:pt x="1028" y="410"/>
                  </a:lnTo>
                  <a:lnTo>
                    <a:pt x="1022" y="435"/>
                  </a:lnTo>
                  <a:lnTo>
                    <a:pt x="1016" y="459"/>
                  </a:lnTo>
                  <a:lnTo>
                    <a:pt x="1010" y="481"/>
                  </a:lnTo>
                  <a:lnTo>
                    <a:pt x="1004" y="497"/>
                  </a:lnTo>
                  <a:lnTo>
                    <a:pt x="996" y="497"/>
                  </a:lnTo>
                  <a:lnTo>
                    <a:pt x="984" y="497"/>
                  </a:lnTo>
                  <a:lnTo>
                    <a:pt x="966" y="497"/>
                  </a:lnTo>
                  <a:lnTo>
                    <a:pt x="947" y="497"/>
                  </a:lnTo>
                  <a:lnTo>
                    <a:pt x="924" y="497"/>
                  </a:lnTo>
                  <a:lnTo>
                    <a:pt x="897" y="497"/>
                  </a:lnTo>
                  <a:lnTo>
                    <a:pt x="867" y="498"/>
                  </a:lnTo>
                  <a:lnTo>
                    <a:pt x="836" y="498"/>
                  </a:lnTo>
                  <a:lnTo>
                    <a:pt x="803" y="498"/>
                  </a:lnTo>
                  <a:lnTo>
                    <a:pt x="766" y="498"/>
                  </a:lnTo>
                  <a:lnTo>
                    <a:pt x="729" y="498"/>
                  </a:lnTo>
                  <a:lnTo>
                    <a:pt x="690" y="499"/>
                  </a:lnTo>
                  <a:lnTo>
                    <a:pt x="649" y="499"/>
                  </a:lnTo>
                  <a:lnTo>
                    <a:pt x="608" y="499"/>
                  </a:lnTo>
                  <a:lnTo>
                    <a:pt x="567" y="499"/>
                  </a:lnTo>
                  <a:lnTo>
                    <a:pt x="525" y="499"/>
                  </a:lnTo>
                  <a:lnTo>
                    <a:pt x="482" y="500"/>
                  </a:lnTo>
                  <a:lnTo>
                    <a:pt x="441" y="500"/>
                  </a:lnTo>
                  <a:lnTo>
                    <a:pt x="399" y="500"/>
                  </a:lnTo>
                  <a:lnTo>
                    <a:pt x="359" y="500"/>
                  </a:lnTo>
                  <a:lnTo>
                    <a:pt x="319" y="501"/>
                  </a:lnTo>
                  <a:lnTo>
                    <a:pt x="281" y="501"/>
                  </a:lnTo>
                  <a:lnTo>
                    <a:pt x="244" y="501"/>
                  </a:lnTo>
                  <a:lnTo>
                    <a:pt x="208" y="501"/>
                  </a:lnTo>
                  <a:lnTo>
                    <a:pt x="175" y="501"/>
                  </a:lnTo>
                  <a:lnTo>
                    <a:pt x="145" y="502"/>
                  </a:lnTo>
                  <a:lnTo>
                    <a:pt x="116" y="502"/>
                  </a:lnTo>
                  <a:lnTo>
                    <a:pt x="91" y="502"/>
                  </a:lnTo>
                  <a:lnTo>
                    <a:pt x="69" y="502"/>
                  </a:lnTo>
                  <a:lnTo>
                    <a:pt x="50" y="502"/>
                  </a:lnTo>
                  <a:lnTo>
                    <a:pt x="35" y="502"/>
                  </a:lnTo>
                  <a:lnTo>
                    <a:pt x="24" y="502"/>
                  </a:lnTo>
                  <a:lnTo>
                    <a:pt x="20" y="402"/>
                  </a:lnTo>
                  <a:lnTo>
                    <a:pt x="12" y="253"/>
                  </a:lnTo>
                  <a:lnTo>
                    <a:pt x="3" y="104"/>
                  </a:lnTo>
                  <a:lnTo>
                    <a:pt x="0" y="4"/>
                  </a:lnTo>
                  <a:lnTo>
                    <a:pt x="12" y="4"/>
                  </a:lnTo>
                  <a:lnTo>
                    <a:pt x="31" y="4"/>
                  </a:lnTo>
                  <a:lnTo>
                    <a:pt x="52" y="3"/>
                  </a:lnTo>
                  <a:lnTo>
                    <a:pt x="72" y="3"/>
                  </a:lnTo>
                  <a:lnTo>
                    <a:pt x="93" y="3"/>
                  </a:lnTo>
                  <a:lnTo>
                    <a:pt x="109" y="1"/>
                  </a:lnTo>
                  <a:lnTo>
                    <a:pt x="121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7" name="Freeform 28">
              <a:extLst>
                <a:ext uri="{FF2B5EF4-FFF2-40B4-BE49-F238E27FC236}">
                  <a16:creationId xmlns:a16="http://schemas.microsoft.com/office/drawing/2014/main" id="{4B9F1585-4EB9-FF1F-40FB-7D2E660F9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" y="2916"/>
              <a:ext cx="577" cy="833"/>
            </a:xfrm>
            <a:custGeom>
              <a:avLst/>
              <a:gdLst>
                <a:gd name="T0" fmla="*/ 18 w 1153"/>
                <a:gd name="T1" fmla="*/ 24 h 1667"/>
                <a:gd name="T2" fmla="*/ 17 w 1153"/>
                <a:gd name="T3" fmla="*/ 24 h 1667"/>
                <a:gd name="T4" fmla="*/ 17 w 1153"/>
                <a:gd name="T5" fmla="*/ 24 h 1667"/>
                <a:gd name="T6" fmla="*/ 16 w 1153"/>
                <a:gd name="T7" fmla="*/ 23 h 1667"/>
                <a:gd name="T8" fmla="*/ 13 w 1153"/>
                <a:gd name="T9" fmla="*/ 24 h 1667"/>
                <a:gd name="T10" fmla="*/ 12 w 1153"/>
                <a:gd name="T11" fmla="*/ 25 h 1667"/>
                <a:gd name="T12" fmla="*/ 12 w 1153"/>
                <a:gd name="T13" fmla="*/ 25 h 1667"/>
                <a:gd name="T14" fmla="*/ 12 w 1153"/>
                <a:gd name="T15" fmla="*/ 25 h 1667"/>
                <a:gd name="T16" fmla="*/ 12 w 1153"/>
                <a:gd name="T17" fmla="*/ 25 h 1667"/>
                <a:gd name="T18" fmla="*/ 11 w 1153"/>
                <a:gd name="T19" fmla="*/ 24 h 1667"/>
                <a:gd name="T20" fmla="*/ 11 w 1153"/>
                <a:gd name="T21" fmla="*/ 24 h 1667"/>
                <a:gd name="T22" fmla="*/ 11 w 1153"/>
                <a:gd name="T23" fmla="*/ 24 h 1667"/>
                <a:gd name="T24" fmla="*/ 10 w 1153"/>
                <a:gd name="T25" fmla="*/ 22 h 1667"/>
                <a:gd name="T26" fmla="*/ 10 w 1153"/>
                <a:gd name="T27" fmla="*/ 22 h 1667"/>
                <a:gd name="T28" fmla="*/ 10 w 1153"/>
                <a:gd name="T29" fmla="*/ 21 h 1667"/>
                <a:gd name="T30" fmla="*/ 10 w 1153"/>
                <a:gd name="T31" fmla="*/ 21 h 1667"/>
                <a:gd name="T32" fmla="*/ 11 w 1153"/>
                <a:gd name="T33" fmla="*/ 21 h 1667"/>
                <a:gd name="T34" fmla="*/ 11 w 1153"/>
                <a:gd name="T35" fmla="*/ 20 h 1667"/>
                <a:gd name="T36" fmla="*/ 10 w 1153"/>
                <a:gd name="T37" fmla="*/ 19 h 1667"/>
                <a:gd name="T38" fmla="*/ 10 w 1153"/>
                <a:gd name="T39" fmla="*/ 18 h 1667"/>
                <a:gd name="T40" fmla="*/ 9 w 1153"/>
                <a:gd name="T41" fmla="*/ 17 h 1667"/>
                <a:gd name="T42" fmla="*/ 9 w 1153"/>
                <a:gd name="T43" fmla="*/ 17 h 1667"/>
                <a:gd name="T44" fmla="*/ 8 w 1153"/>
                <a:gd name="T45" fmla="*/ 17 h 1667"/>
                <a:gd name="T46" fmla="*/ 8 w 1153"/>
                <a:gd name="T47" fmla="*/ 16 h 1667"/>
                <a:gd name="T48" fmla="*/ 9 w 1153"/>
                <a:gd name="T49" fmla="*/ 15 h 1667"/>
                <a:gd name="T50" fmla="*/ 9 w 1153"/>
                <a:gd name="T51" fmla="*/ 15 h 1667"/>
                <a:gd name="T52" fmla="*/ 10 w 1153"/>
                <a:gd name="T53" fmla="*/ 15 h 1667"/>
                <a:gd name="T54" fmla="*/ 10 w 1153"/>
                <a:gd name="T55" fmla="*/ 14 h 1667"/>
                <a:gd name="T56" fmla="*/ 10 w 1153"/>
                <a:gd name="T57" fmla="*/ 14 h 1667"/>
                <a:gd name="T58" fmla="*/ 12 w 1153"/>
                <a:gd name="T59" fmla="*/ 13 h 1667"/>
                <a:gd name="T60" fmla="*/ 12 w 1153"/>
                <a:gd name="T61" fmla="*/ 12 h 1667"/>
                <a:gd name="T62" fmla="*/ 12 w 1153"/>
                <a:gd name="T63" fmla="*/ 10 h 1667"/>
                <a:gd name="T64" fmla="*/ 12 w 1153"/>
                <a:gd name="T65" fmla="*/ 10 h 1667"/>
                <a:gd name="T66" fmla="*/ 12 w 1153"/>
                <a:gd name="T67" fmla="*/ 10 h 1667"/>
                <a:gd name="T68" fmla="*/ 12 w 1153"/>
                <a:gd name="T69" fmla="*/ 9 h 1667"/>
                <a:gd name="T70" fmla="*/ 13 w 1153"/>
                <a:gd name="T71" fmla="*/ 8 h 1667"/>
                <a:gd name="T72" fmla="*/ 12 w 1153"/>
                <a:gd name="T73" fmla="*/ 8 h 1667"/>
                <a:gd name="T74" fmla="*/ 11 w 1153"/>
                <a:gd name="T75" fmla="*/ 8 h 1667"/>
                <a:gd name="T76" fmla="*/ 10 w 1153"/>
                <a:gd name="T77" fmla="*/ 8 h 1667"/>
                <a:gd name="T78" fmla="*/ 10 w 1153"/>
                <a:gd name="T79" fmla="*/ 7 h 1667"/>
                <a:gd name="T80" fmla="*/ 10 w 1153"/>
                <a:gd name="T81" fmla="*/ 7 h 1667"/>
                <a:gd name="T82" fmla="*/ 8 w 1153"/>
                <a:gd name="T83" fmla="*/ 6 h 1667"/>
                <a:gd name="T84" fmla="*/ 7 w 1153"/>
                <a:gd name="T85" fmla="*/ 6 h 1667"/>
                <a:gd name="T86" fmla="*/ 6 w 1153"/>
                <a:gd name="T87" fmla="*/ 6 h 1667"/>
                <a:gd name="T88" fmla="*/ 6 w 1153"/>
                <a:gd name="T89" fmla="*/ 6 h 1667"/>
                <a:gd name="T90" fmla="*/ 5 w 1153"/>
                <a:gd name="T91" fmla="*/ 5 h 1667"/>
                <a:gd name="T92" fmla="*/ 4 w 1153"/>
                <a:gd name="T93" fmla="*/ 5 h 1667"/>
                <a:gd name="T94" fmla="*/ 4 w 1153"/>
                <a:gd name="T95" fmla="*/ 5 h 1667"/>
                <a:gd name="T96" fmla="*/ 4 w 1153"/>
                <a:gd name="T97" fmla="*/ 5 h 1667"/>
                <a:gd name="T98" fmla="*/ 3 w 1153"/>
                <a:gd name="T99" fmla="*/ 4 h 1667"/>
                <a:gd name="T100" fmla="*/ 3 w 1153"/>
                <a:gd name="T101" fmla="*/ 3 h 1667"/>
                <a:gd name="T102" fmla="*/ 3 w 1153"/>
                <a:gd name="T103" fmla="*/ 3 h 1667"/>
                <a:gd name="T104" fmla="*/ 2 w 1153"/>
                <a:gd name="T105" fmla="*/ 3 h 1667"/>
                <a:gd name="T106" fmla="*/ 1 w 1153"/>
                <a:gd name="T107" fmla="*/ 3 h 1667"/>
                <a:gd name="T108" fmla="*/ 1 w 1153"/>
                <a:gd name="T109" fmla="*/ 2 h 1667"/>
                <a:gd name="T110" fmla="*/ 1 w 1153"/>
                <a:gd name="T111" fmla="*/ 1 h 1667"/>
                <a:gd name="T112" fmla="*/ 1 w 1153"/>
                <a:gd name="T113" fmla="*/ 1 h 1667"/>
                <a:gd name="T114" fmla="*/ 2 w 1153"/>
                <a:gd name="T115" fmla="*/ 1 h 1667"/>
                <a:gd name="T116" fmla="*/ 3 w 1153"/>
                <a:gd name="T117" fmla="*/ 0 h 1667"/>
                <a:gd name="T118" fmla="*/ 3 w 1153"/>
                <a:gd name="T119" fmla="*/ 0 h 1667"/>
                <a:gd name="T120" fmla="*/ 3 w 1153"/>
                <a:gd name="T121" fmla="*/ 0 h 1667"/>
                <a:gd name="T122" fmla="*/ 19 w 1153"/>
                <a:gd name="T123" fmla="*/ 24 h 16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53" h="1667">
                  <a:moveTo>
                    <a:pt x="1153" y="1599"/>
                  </a:moveTo>
                  <a:lnTo>
                    <a:pt x="1145" y="1596"/>
                  </a:lnTo>
                  <a:lnTo>
                    <a:pt x="1131" y="1594"/>
                  </a:lnTo>
                  <a:lnTo>
                    <a:pt x="1116" y="1591"/>
                  </a:lnTo>
                  <a:lnTo>
                    <a:pt x="1099" y="1587"/>
                  </a:lnTo>
                  <a:lnTo>
                    <a:pt x="1083" y="1584"/>
                  </a:lnTo>
                  <a:lnTo>
                    <a:pt x="1068" y="1580"/>
                  </a:lnTo>
                  <a:lnTo>
                    <a:pt x="1057" y="1578"/>
                  </a:lnTo>
                  <a:lnTo>
                    <a:pt x="1053" y="1577"/>
                  </a:lnTo>
                  <a:lnTo>
                    <a:pt x="1048" y="1573"/>
                  </a:lnTo>
                  <a:lnTo>
                    <a:pt x="1039" y="1565"/>
                  </a:lnTo>
                  <a:lnTo>
                    <a:pt x="1026" y="1554"/>
                  </a:lnTo>
                  <a:lnTo>
                    <a:pt x="1014" y="1542"/>
                  </a:lnTo>
                  <a:lnTo>
                    <a:pt x="1000" y="1531"/>
                  </a:lnTo>
                  <a:lnTo>
                    <a:pt x="988" y="1520"/>
                  </a:lnTo>
                  <a:lnTo>
                    <a:pt x="980" y="1512"/>
                  </a:lnTo>
                  <a:lnTo>
                    <a:pt x="977" y="1510"/>
                  </a:lnTo>
                  <a:lnTo>
                    <a:pt x="972" y="1510"/>
                  </a:lnTo>
                  <a:lnTo>
                    <a:pt x="880" y="1513"/>
                  </a:lnTo>
                  <a:lnTo>
                    <a:pt x="825" y="1551"/>
                  </a:lnTo>
                  <a:lnTo>
                    <a:pt x="774" y="1607"/>
                  </a:lnTo>
                  <a:lnTo>
                    <a:pt x="773" y="1609"/>
                  </a:lnTo>
                  <a:lnTo>
                    <a:pt x="768" y="1614"/>
                  </a:lnTo>
                  <a:lnTo>
                    <a:pt x="764" y="1620"/>
                  </a:lnTo>
                  <a:lnTo>
                    <a:pt x="757" y="1629"/>
                  </a:lnTo>
                  <a:lnTo>
                    <a:pt x="749" y="1638"/>
                  </a:lnTo>
                  <a:lnTo>
                    <a:pt x="742" y="1648"/>
                  </a:lnTo>
                  <a:lnTo>
                    <a:pt x="734" y="1657"/>
                  </a:lnTo>
                  <a:lnTo>
                    <a:pt x="727" y="1667"/>
                  </a:lnTo>
                  <a:lnTo>
                    <a:pt x="723" y="1660"/>
                  </a:lnTo>
                  <a:lnTo>
                    <a:pt x="720" y="1653"/>
                  </a:lnTo>
                  <a:lnTo>
                    <a:pt x="718" y="1648"/>
                  </a:lnTo>
                  <a:lnTo>
                    <a:pt x="715" y="1644"/>
                  </a:lnTo>
                  <a:lnTo>
                    <a:pt x="722" y="1633"/>
                  </a:lnTo>
                  <a:lnTo>
                    <a:pt x="734" y="1617"/>
                  </a:lnTo>
                  <a:lnTo>
                    <a:pt x="743" y="1604"/>
                  </a:lnTo>
                  <a:lnTo>
                    <a:pt x="748" y="1599"/>
                  </a:lnTo>
                  <a:lnTo>
                    <a:pt x="711" y="1556"/>
                  </a:lnTo>
                  <a:lnTo>
                    <a:pt x="708" y="1556"/>
                  </a:lnTo>
                  <a:lnTo>
                    <a:pt x="703" y="1556"/>
                  </a:lnTo>
                  <a:lnTo>
                    <a:pt x="695" y="1557"/>
                  </a:lnTo>
                  <a:lnTo>
                    <a:pt x="684" y="1557"/>
                  </a:lnTo>
                  <a:lnTo>
                    <a:pt x="674" y="1558"/>
                  </a:lnTo>
                  <a:lnTo>
                    <a:pt x="663" y="1558"/>
                  </a:lnTo>
                  <a:lnTo>
                    <a:pt x="653" y="1559"/>
                  </a:lnTo>
                  <a:lnTo>
                    <a:pt x="646" y="1559"/>
                  </a:lnTo>
                  <a:lnTo>
                    <a:pt x="645" y="1549"/>
                  </a:lnTo>
                  <a:lnTo>
                    <a:pt x="644" y="1539"/>
                  </a:lnTo>
                  <a:lnTo>
                    <a:pt x="643" y="1532"/>
                  </a:lnTo>
                  <a:lnTo>
                    <a:pt x="643" y="1528"/>
                  </a:lnTo>
                  <a:lnTo>
                    <a:pt x="643" y="1457"/>
                  </a:lnTo>
                  <a:lnTo>
                    <a:pt x="640" y="1457"/>
                  </a:lnTo>
                  <a:lnTo>
                    <a:pt x="633" y="1456"/>
                  </a:lnTo>
                  <a:lnTo>
                    <a:pt x="625" y="1455"/>
                  </a:lnTo>
                  <a:lnTo>
                    <a:pt x="619" y="1453"/>
                  </a:lnTo>
                  <a:lnTo>
                    <a:pt x="616" y="1444"/>
                  </a:lnTo>
                  <a:lnTo>
                    <a:pt x="615" y="1433"/>
                  </a:lnTo>
                  <a:lnTo>
                    <a:pt x="613" y="1425"/>
                  </a:lnTo>
                  <a:lnTo>
                    <a:pt x="612" y="1420"/>
                  </a:lnTo>
                  <a:lnTo>
                    <a:pt x="612" y="1389"/>
                  </a:lnTo>
                  <a:lnTo>
                    <a:pt x="616" y="1387"/>
                  </a:lnTo>
                  <a:lnTo>
                    <a:pt x="622" y="1382"/>
                  </a:lnTo>
                  <a:lnTo>
                    <a:pt x="630" y="1379"/>
                  </a:lnTo>
                  <a:lnTo>
                    <a:pt x="638" y="1374"/>
                  </a:lnTo>
                  <a:lnTo>
                    <a:pt x="645" y="1369"/>
                  </a:lnTo>
                  <a:lnTo>
                    <a:pt x="651" y="1366"/>
                  </a:lnTo>
                  <a:lnTo>
                    <a:pt x="655" y="1364"/>
                  </a:lnTo>
                  <a:lnTo>
                    <a:pt x="657" y="1362"/>
                  </a:lnTo>
                  <a:lnTo>
                    <a:pt x="673" y="1316"/>
                  </a:lnTo>
                  <a:lnTo>
                    <a:pt x="668" y="1313"/>
                  </a:lnTo>
                  <a:lnTo>
                    <a:pt x="658" y="1304"/>
                  </a:lnTo>
                  <a:lnTo>
                    <a:pt x="647" y="1293"/>
                  </a:lnTo>
                  <a:lnTo>
                    <a:pt x="639" y="1286"/>
                  </a:lnTo>
                  <a:lnTo>
                    <a:pt x="638" y="1271"/>
                  </a:lnTo>
                  <a:lnTo>
                    <a:pt x="637" y="1247"/>
                  </a:lnTo>
                  <a:lnTo>
                    <a:pt x="636" y="1224"/>
                  </a:lnTo>
                  <a:lnTo>
                    <a:pt x="636" y="1214"/>
                  </a:lnTo>
                  <a:lnTo>
                    <a:pt x="635" y="1206"/>
                  </a:lnTo>
                  <a:lnTo>
                    <a:pt x="633" y="1190"/>
                  </a:lnTo>
                  <a:lnTo>
                    <a:pt x="632" y="1174"/>
                  </a:lnTo>
                  <a:lnTo>
                    <a:pt x="631" y="1165"/>
                  </a:lnTo>
                  <a:lnTo>
                    <a:pt x="575" y="1123"/>
                  </a:lnTo>
                  <a:lnTo>
                    <a:pt x="570" y="1125"/>
                  </a:lnTo>
                  <a:lnTo>
                    <a:pt x="561" y="1129"/>
                  </a:lnTo>
                  <a:lnTo>
                    <a:pt x="551" y="1133"/>
                  </a:lnTo>
                  <a:lnTo>
                    <a:pt x="544" y="1137"/>
                  </a:lnTo>
                  <a:lnTo>
                    <a:pt x="538" y="1137"/>
                  </a:lnTo>
                  <a:lnTo>
                    <a:pt x="530" y="1136"/>
                  </a:lnTo>
                  <a:lnTo>
                    <a:pt x="519" y="1134"/>
                  </a:lnTo>
                  <a:lnTo>
                    <a:pt x="510" y="1133"/>
                  </a:lnTo>
                  <a:lnTo>
                    <a:pt x="509" y="1126"/>
                  </a:lnTo>
                  <a:lnTo>
                    <a:pt x="508" y="1119"/>
                  </a:lnTo>
                  <a:lnTo>
                    <a:pt x="507" y="1115"/>
                  </a:lnTo>
                  <a:lnTo>
                    <a:pt x="507" y="1113"/>
                  </a:lnTo>
                  <a:lnTo>
                    <a:pt x="507" y="1102"/>
                  </a:lnTo>
                  <a:lnTo>
                    <a:pt x="507" y="1079"/>
                  </a:lnTo>
                  <a:lnTo>
                    <a:pt x="507" y="1054"/>
                  </a:lnTo>
                  <a:lnTo>
                    <a:pt x="507" y="1040"/>
                  </a:lnTo>
                  <a:lnTo>
                    <a:pt x="513" y="1033"/>
                  </a:lnTo>
                  <a:lnTo>
                    <a:pt x="521" y="1022"/>
                  </a:lnTo>
                  <a:lnTo>
                    <a:pt x="530" y="1010"/>
                  </a:lnTo>
                  <a:lnTo>
                    <a:pt x="534" y="1003"/>
                  </a:lnTo>
                  <a:lnTo>
                    <a:pt x="539" y="1001"/>
                  </a:lnTo>
                  <a:lnTo>
                    <a:pt x="547" y="997"/>
                  </a:lnTo>
                  <a:lnTo>
                    <a:pt x="559" y="992"/>
                  </a:lnTo>
                  <a:lnTo>
                    <a:pt x="571" y="986"/>
                  </a:lnTo>
                  <a:lnTo>
                    <a:pt x="583" y="980"/>
                  </a:lnTo>
                  <a:lnTo>
                    <a:pt x="593" y="975"/>
                  </a:lnTo>
                  <a:lnTo>
                    <a:pt x="601" y="972"/>
                  </a:lnTo>
                  <a:lnTo>
                    <a:pt x="604" y="971"/>
                  </a:lnTo>
                  <a:lnTo>
                    <a:pt x="605" y="964"/>
                  </a:lnTo>
                  <a:lnTo>
                    <a:pt x="607" y="947"/>
                  </a:lnTo>
                  <a:lnTo>
                    <a:pt x="609" y="927"/>
                  </a:lnTo>
                  <a:lnTo>
                    <a:pt x="610" y="912"/>
                  </a:lnTo>
                  <a:lnTo>
                    <a:pt x="619" y="912"/>
                  </a:lnTo>
                  <a:lnTo>
                    <a:pt x="627" y="912"/>
                  </a:lnTo>
                  <a:lnTo>
                    <a:pt x="632" y="912"/>
                  </a:lnTo>
                  <a:lnTo>
                    <a:pt x="635" y="912"/>
                  </a:lnTo>
                  <a:lnTo>
                    <a:pt x="705" y="873"/>
                  </a:lnTo>
                  <a:lnTo>
                    <a:pt x="706" y="861"/>
                  </a:lnTo>
                  <a:lnTo>
                    <a:pt x="707" y="834"/>
                  </a:lnTo>
                  <a:lnTo>
                    <a:pt x="708" y="807"/>
                  </a:lnTo>
                  <a:lnTo>
                    <a:pt x="710" y="796"/>
                  </a:lnTo>
                  <a:lnTo>
                    <a:pt x="712" y="782"/>
                  </a:lnTo>
                  <a:lnTo>
                    <a:pt x="716" y="750"/>
                  </a:lnTo>
                  <a:lnTo>
                    <a:pt x="721" y="715"/>
                  </a:lnTo>
                  <a:lnTo>
                    <a:pt x="724" y="692"/>
                  </a:lnTo>
                  <a:lnTo>
                    <a:pt x="727" y="689"/>
                  </a:lnTo>
                  <a:lnTo>
                    <a:pt x="731" y="683"/>
                  </a:lnTo>
                  <a:lnTo>
                    <a:pt x="737" y="676"/>
                  </a:lnTo>
                  <a:lnTo>
                    <a:pt x="744" y="668"/>
                  </a:lnTo>
                  <a:lnTo>
                    <a:pt x="750" y="660"/>
                  </a:lnTo>
                  <a:lnTo>
                    <a:pt x="756" y="654"/>
                  </a:lnTo>
                  <a:lnTo>
                    <a:pt x="759" y="649"/>
                  </a:lnTo>
                  <a:lnTo>
                    <a:pt x="760" y="647"/>
                  </a:lnTo>
                  <a:lnTo>
                    <a:pt x="759" y="640"/>
                  </a:lnTo>
                  <a:lnTo>
                    <a:pt x="754" y="623"/>
                  </a:lnTo>
                  <a:lnTo>
                    <a:pt x="751" y="605"/>
                  </a:lnTo>
                  <a:lnTo>
                    <a:pt x="749" y="594"/>
                  </a:lnTo>
                  <a:lnTo>
                    <a:pt x="754" y="580"/>
                  </a:lnTo>
                  <a:lnTo>
                    <a:pt x="764" y="554"/>
                  </a:lnTo>
                  <a:lnTo>
                    <a:pt x="773" y="530"/>
                  </a:lnTo>
                  <a:lnTo>
                    <a:pt x="777" y="518"/>
                  </a:lnTo>
                  <a:lnTo>
                    <a:pt x="773" y="518"/>
                  </a:lnTo>
                  <a:lnTo>
                    <a:pt x="761" y="519"/>
                  </a:lnTo>
                  <a:lnTo>
                    <a:pt x="745" y="519"/>
                  </a:lnTo>
                  <a:lnTo>
                    <a:pt x="727" y="520"/>
                  </a:lnTo>
                  <a:lnTo>
                    <a:pt x="708" y="522"/>
                  </a:lnTo>
                  <a:lnTo>
                    <a:pt x="692" y="522"/>
                  </a:lnTo>
                  <a:lnTo>
                    <a:pt x="680" y="523"/>
                  </a:lnTo>
                  <a:lnTo>
                    <a:pt x="675" y="523"/>
                  </a:lnTo>
                  <a:lnTo>
                    <a:pt x="671" y="523"/>
                  </a:lnTo>
                  <a:lnTo>
                    <a:pt x="663" y="522"/>
                  </a:lnTo>
                  <a:lnTo>
                    <a:pt x="653" y="519"/>
                  </a:lnTo>
                  <a:lnTo>
                    <a:pt x="640" y="517"/>
                  </a:lnTo>
                  <a:lnTo>
                    <a:pt x="628" y="515"/>
                  </a:lnTo>
                  <a:lnTo>
                    <a:pt x="615" y="512"/>
                  </a:lnTo>
                  <a:lnTo>
                    <a:pt x="605" y="510"/>
                  </a:lnTo>
                  <a:lnTo>
                    <a:pt x="597" y="509"/>
                  </a:lnTo>
                  <a:lnTo>
                    <a:pt x="597" y="507"/>
                  </a:lnTo>
                  <a:lnTo>
                    <a:pt x="597" y="504"/>
                  </a:lnTo>
                  <a:lnTo>
                    <a:pt x="597" y="503"/>
                  </a:lnTo>
                  <a:lnTo>
                    <a:pt x="597" y="502"/>
                  </a:lnTo>
                  <a:lnTo>
                    <a:pt x="591" y="484"/>
                  </a:lnTo>
                  <a:lnTo>
                    <a:pt x="487" y="436"/>
                  </a:lnTo>
                  <a:lnTo>
                    <a:pt x="484" y="438"/>
                  </a:lnTo>
                  <a:lnTo>
                    <a:pt x="478" y="441"/>
                  </a:lnTo>
                  <a:lnTo>
                    <a:pt x="470" y="443"/>
                  </a:lnTo>
                  <a:lnTo>
                    <a:pt x="465" y="446"/>
                  </a:lnTo>
                  <a:lnTo>
                    <a:pt x="400" y="446"/>
                  </a:lnTo>
                  <a:lnTo>
                    <a:pt x="397" y="444"/>
                  </a:lnTo>
                  <a:lnTo>
                    <a:pt x="393" y="443"/>
                  </a:lnTo>
                  <a:lnTo>
                    <a:pt x="386" y="441"/>
                  </a:lnTo>
                  <a:lnTo>
                    <a:pt x="379" y="438"/>
                  </a:lnTo>
                  <a:lnTo>
                    <a:pt x="371" y="435"/>
                  </a:lnTo>
                  <a:lnTo>
                    <a:pt x="364" y="432"/>
                  </a:lnTo>
                  <a:lnTo>
                    <a:pt x="358" y="429"/>
                  </a:lnTo>
                  <a:lnTo>
                    <a:pt x="354" y="428"/>
                  </a:lnTo>
                  <a:lnTo>
                    <a:pt x="349" y="414"/>
                  </a:lnTo>
                  <a:lnTo>
                    <a:pt x="342" y="395"/>
                  </a:lnTo>
                  <a:lnTo>
                    <a:pt x="336" y="376"/>
                  </a:lnTo>
                  <a:lnTo>
                    <a:pt x="334" y="368"/>
                  </a:lnTo>
                  <a:lnTo>
                    <a:pt x="287" y="340"/>
                  </a:lnTo>
                  <a:lnTo>
                    <a:pt x="283" y="341"/>
                  </a:lnTo>
                  <a:lnTo>
                    <a:pt x="274" y="345"/>
                  </a:lnTo>
                  <a:lnTo>
                    <a:pt x="264" y="349"/>
                  </a:lnTo>
                  <a:lnTo>
                    <a:pt x="257" y="352"/>
                  </a:lnTo>
                  <a:lnTo>
                    <a:pt x="254" y="352"/>
                  </a:lnTo>
                  <a:lnTo>
                    <a:pt x="250" y="351"/>
                  </a:lnTo>
                  <a:lnTo>
                    <a:pt x="243" y="350"/>
                  </a:lnTo>
                  <a:lnTo>
                    <a:pt x="237" y="349"/>
                  </a:lnTo>
                  <a:lnTo>
                    <a:pt x="229" y="349"/>
                  </a:lnTo>
                  <a:lnTo>
                    <a:pt x="222" y="348"/>
                  </a:lnTo>
                  <a:lnTo>
                    <a:pt x="216" y="347"/>
                  </a:lnTo>
                  <a:lnTo>
                    <a:pt x="211" y="345"/>
                  </a:lnTo>
                  <a:lnTo>
                    <a:pt x="210" y="337"/>
                  </a:lnTo>
                  <a:lnTo>
                    <a:pt x="210" y="330"/>
                  </a:lnTo>
                  <a:lnTo>
                    <a:pt x="208" y="325"/>
                  </a:lnTo>
                  <a:lnTo>
                    <a:pt x="208" y="322"/>
                  </a:lnTo>
                  <a:lnTo>
                    <a:pt x="192" y="272"/>
                  </a:lnTo>
                  <a:lnTo>
                    <a:pt x="192" y="268"/>
                  </a:lnTo>
                  <a:lnTo>
                    <a:pt x="191" y="262"/>
                  </a:lnTo>
                  <a:lnTo>
                    <a:pt x="189" y="256"/>
                  </a:lnTo>
                  <a:lnTo>
                    <a:pt x="189" y="253"/>
                  </a:lnTo>
                  <a:lnTo>
                    <a:pt x="187" y="244"/>
                  </a:lnTo>
                  <a:lnTo>
                    <a:pt x="182" y="244"/>
                  </a:lnTo>
                  <a:lnTo>
                    <a:pt x="168" y="243"/>
                  </a:lnTo>
                  <a:lnTo>
                    <a:pt x="150" y="242"/>
                  </a:lnTo>
                  <a:lnTo>
                    <a:pt x="128" y="241"/>
                  </a:lnTo>
                  <a:lnTo>
                    <a:pt x="106" y="239"/>
                  </a:lnTo>
                  <a:lnTo>
                    <a:pt x="85" y="238"/>
                  </a:lnTo>
                  <a:lnTo>
                    <a:pt x="69" y="237"/>
                  </a:lnTo>
                  <a:lnTo>
                    <a:pt x="60" y="236"/>
                  </a:lnTo>
                  <a:lnTo>
                    <a:pt x="55" y="226"/>
                  </a:lnTo>
                  <a:lnTo>
                    <a:pt x="48" y="212"/>
                  </a:lnTo>
                  <a:lnTo>
                    <a:pt x="43" y="200"/>
                  </a:lnTo>
                  <a:lnTo>
                    <a:pt x="40" y="196"/>
                  </a:lnTo>
                  <a:lnTo>
                    <a:pt x="37" y="189"/>
                  </a:lnTo>
                  <a:lnTo>
                    <a:pt x="31" y="173"/>
                  </a:lnTo>
                  <a:lnTo>
                    <a:pt x="24" y="156"/>
                  </a:lnTo>
                  <a:lnTo>
                    <a:pt x="21" y="150"/>
                  </a:lnTo>
                  <a:lnTo>
                    <a:pt x="21" y="148"/>
                  </a:lnTo>
                  <a:lnTo>
                    <a:pt x="0" y="115"/>
                  </a:lnTo>
                  <a:lnTo>
                    <a:pt x="9" y="112"/>
                  </a:lnTo>
                  <a:lnTo>
                    <a:pt x="18" y="108"/>
                  </a:lnTo>
                  <a:lnTo>
                    <a:pt x="24" y="105"/>
                  </a:lnTo>
                  <a:lnTo>
                    <a:pt x="29" y="103"/>
                  </a:lnTo>
                  <a:lnTo>
                    <a:pt x="33" y="102"/>
                  </a:lnTo>
                  <a:lnTo>
                    <a:pt x="46" y="101"/>
                  </a:lnTo>
                  <a:lnTo>
                    <a:pt x="63" y="99"/>
                  </a:lnTo>
                  <a:lnTo>
                    <a:pt x="82" y="95"/>
                  </a:lnTo>
                  <a:lnTo>
                    <a:pt x="101" y="92"/>
                  </a:lnTo>
                  <a:lnTo>
                    <a:pt x="117" y="90"/>
                  </a:lnTo>
                  <a:lnTo>
                    <a:pt x="129" y="88"/>
                  </a:lnTo>
                  <a:lnTo>
                    <a:pt x="134" y="87"/>
                  </a:lnTo>
                  <a:lnTo>
                    <a:pt x="153" y="57"/>
                  </a:lnTo>
                  <a:lnTo>
                    <a:pt x="153" y="37"/>
                  </a:lnTo>
                  <a:lnTo>
                    <a:pt x="153" y="35"/>
                  </a:lnTo>
                  <a:lnTo>
                    <a:pt x="152" y="32"/>
                  </a:lnTo>
                  <a:lnTo>
                    <a:pt x="152" y="27"/>
                  </a:lnTo>
                  <a:lnTo>
                    <a:pt x="151" y="23"/>
                  </a:lnTo>
                  <a:lnTo>
                    <a:pt x="158" y="17"/>
                  </a:lnTo>
                  <a:lnTo>
                    <a:pt x="165" y="11"/>
                  </a:lnTo>
                  <a:lnTo>
                    <a:pt x="170" y="7"/>
                  </a:lnTo>
                  <a:lnTo>
                    <a:pt x="173" y="4"/>
                  </a:lnTo>
                  <a:lnTo>
                    <a:pt x="168" y="0"/>
                  </a:lnTo>
                  <a:lnTo>
                    <a:pt x="1153" y="0"/>
                  </a:lnTo>
                  <a:lnTo>
                    <a:pt x="1153" y="159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7071DE83-BED7-73B9-F275-4AAF7EDA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" y="2909"/>
              <a:ext cx="536" cy="784"/>
            </a:xfrm>
            <a:custGeom>
              <a:avLst/>
              <a:gdLst>
                <a:gd name="T0" fmla="*/ 17 w 1071"/>
                <a:gd name="T1" fmla="*/ 21 h 1568"/>
                <a:gd name="T2" fmla="*/ 17 w 1071"/>
                <a:gd name="T3" fmla="*/ 25 h 1568"/>
                <a:gd name="T4" fmla="*/ 16 w 1071"/>
                <a:gd name="T5" fmla="*/ 25 h 1568"/>
                <a:gd name="T6" fmla="*/ 16 w 1071"/>
                <a:gd name="T7" fmla="*/ 24 h 1568"/>
                <a:gd name="T8" fmla="*/ 15 w 1071"/>
                <a:gd name="T9" fmla="*/ 23 h 1568"/>
                <a:gd name="T10" fmla="*/ 12 w 1071"/>
                <a:gd name="T11" fmla="*/ 24 h 1568"/>
                <a:gd name="T12" fmla="*/ 11 w 1071"/>
                <a:gd name="T13" fmla="*/ 25 h 1568"/>
                <a:gd name="T14" fmla="*/ 11 w 1071"/>
                <a:gd name="T15" fmla="*/ 24 h 1568"/>
                <a:gd name="T16" fmla="*/ 10 w 1071"/>
                <a:gd name="T17" fmla="*/ 24 h 1568"/>
                <a:gd name="T18" fmla="*/ 10 w 1071"/>
                <a:gd name="T19" fmla="*/ 24 h 1568"/>
                <a:gd name="T20" fmla="*/ 10 w 1071"/>
                <a:gd name="T21" fmla="*/ 23 h 1568"/>
                <a:gd name="T22" fmla="*/ 10 w 1071"/>
                <a:gd name="T23" fmla="*/ 23 h 1568"/>
                <a:gd name="T24" fmla="*/ 10 w 1071"/>
                <a:gd name="T25" fmla="*/ 23 h 1568"/>
                <a:gd name="T26" fmla="*/ 11 w 1071"/>
                <a:gd name="T27" fmla="*/ 21 h 1568"/>
                <a:gd name="T28" fmla="*/ 10 w 1071"/>
                <a:gd name="T29" fmla="*/ 20 h 1568"/>
                <a:gd name="T30" fmla="*/ 10 w 1071"/>
                <a:gd name="T31" fmla="*/ 20 h 1568"/>
                <a:gd name="T32" fmla="*/ 10 w 1071"/>
                <a:gd name="T33" fmla="*/ 19 h 1568"/>
                <a:gd name="T34" fmla="*/ 8 w 1071"/>
                <a:gd name="T35" fmla="*/ 17 h 1568"/>
                <a:gd name="T36" fmla="*/ 8 w 1071"/>
                <a:gd name="T37" fmla="*/ 17 h 1568"/>
                <a:gd name="T38" fmla="*/ 8 w 1071"/>
                <a:gd name="T39" fmla="*/ 17 h 1568"/>
                <a:gd name="T40" fmla="*/ 8 w 1071"/>
                <a:gd name="T41" fmla="*/ 17 h 1568"/>
                <a:gd name="T42" fmla="*/ 9 w 1071"/>
                <a:gd name="T43" fmla="*/ 17 h 1568"/>
                <a:gd name="T44" fmla="*/ 9 w 1071"/>
                <a:gd name="T45" fmla="*/ 16 h 1568"/>
                <a:gd name="T46" fmla="*/ 10 w 1071"/>
                <a:gd name="T47" fmla="*/ 16 h 1568"/>
                <a:gd name="T48" fmla="*/ 11 w 1071"/>
                <a:gd name="T49" fmla="*/ 15 h 1568"/>
                <a:gd name="T50" fmla="*/ 11 w 1071"/>
                <a:gd name="T51" fmla="*/ 13 h 1568"/>
                <a:gd name="T52" fmla="*/ 11 w 1071"/>
                <a:gd name="T53" fmla="*/ 13 h 1568"/>
                <a:gd name="T54" fmla="*/ 11 w 1071"/>
                <a:gd name="T55" fmla="*/ 12 h 1568"/>
                <a:gd name="T56" fmla="*/ 12 w 1071"/>
                <a:gd name="T57" fmla="*/ 12 h 1568"/>
                <a:gd name="T58" fmla="*/ 12 w 1071"/>
                <a:gd name="T59" fmla="*/ 11 h 1568"/>
                <a:gd name="T60" fmla="*/ 12 w 1071"/>
                <a:gd name="T61" fmla="*/ 10 h 1568"/>
                <a:gd name="T62" fmla="*/ 12 w 1071"/>
                <a:gd name="T63" fmla="*/ 9 h 1568"/>
                <a:gd name="T64" fmla="*/ 11 w 1071"/>
                <a:gd name="T65" fmla="*/ 8 h 1568"/>
                <a:gd name="T66" fmla="*/ 10 w 1071"/>
                <a:gd name="T67" fmla="*/ 8 h 1568"/>
                <a:gd name="T68" fmla="*/ 10 w 1071"/>
                <a:gd name="T69" fmla="*/ 8 h 1568"/>
                <a:gd name="T70" fmla="*/ 9 w 1071"/>
                <a:gd name="T71" fmla="*/ 8 h 1568"/>
                <a:gd name="T72" fmla="*/ 9 w 1071"/>
                <a:gd name="T73" fmla="*/ 8 h 1568"/>
                <a:gd name="T74" fmla="*/ 7 w 1071"/>
                <a:gd name="T75" fmla="*/ 7 h 1568"/>
                <a:gd name="T76" fmla="*/ 6 w 1071"/>
                <a:gd name="T77" fmla="*/ 7 h 1568"/>
                <a:gd name="T78" fmla="*/ 6 w 1071"/>
                <a:gd name="T79" fmla="*/ 7 h 1568"/>
                <a:gd name="T80" fmla="*/ 6 w 1071"/>
                <a:gd name="T81" fmla="*/ 7 h 1568"/>
                <a:gd name="T82" fmla="*/ 6 w 1071"/>
                <a:gd name="T83" fmla="*/ 7 h 1568"/>
                <a:gd name="T84" fmla="*/ 5 w 1071"/>
                <a:gd name="T85" fmla="*/ 6 h 1568"/>
                <a:gd name="T86" fmla="*/ 4 w 1071"/>
                <a:gd name="T87" fmla="*/ 5 h 1568"/>
                <a:gd name="T88" fmla="*/ 3 w 1071"/>
                <a:gd name="T89" fmla="*/ 5 h 1568"/>
                <a:gd name="T90" fmla="*/ 3 w 1071"/>
                <a:gd name="T91" fmla="*/ 5 h 1568"/>
                <a:gd name="T92" fmla="*/ 3 w 1071"/>
                <a:gd name="T93" fmla="*/ 4 h 1568"/>
                <a:gd name="T94" fmla="*/ 2 w 1071"/>
                <a:gd name="T95" fmla="*/ 4 h 1568"/>
                <a:gd name="T96" fmla="*/ 1 w 1071"/>
                <a:gd name="T97" fmla="*/ 4 h 1568"/>
                <a:gd name="T98" fmla="*/ 1 w 1071"/>
                <a:gd name="T99" fmla="*/ 3 h 1568"/>
                <a:gd name="T100" fmla="*/ 1 w 1071"/>
                <a:gd name="T101" fmla="*/ 3 h 1568"/>
                <a:gd name="T102" fmla="*/ 1 w 1071"/>
                <a:gd name="T103" fmla="*/ 3 h 1568"/>
                <a:gd name="T104" fmla="*/ 2 w 1071"/>
                <a:gd name="T105" fmla="*/ 3 h 1568"/>
                <a:gd name="T106" fmla="*/ 3 w 1071"/>
                <a:gd name="T107" fmla="*/ 1 h 1568"/>
                <a:gd name="T108" fmla="*/ 3 w 1071"/>
                <a:gd name="T109" fmla="*/ 0 h 1568"/>
                <a:gd name="T110" fmla="*/ 4 w 1071"/>
                <a:gd name="T111" fmla="*/ 1 h 1568"/>
                <a:gd name="T112" fmla="*/ 6 w 1071"/>
                <a:gd name="T113" fmla="*/ 1 h 1568"/>
                <a:gd name="T114" fmla="*/ 9 w 1071"/>
                <a:gd name="T115" fmla="*/ 1 h 1568"/>
                <a:gd name="T116" fmla="*/ 11 w 1071"/>
                <a:gd name="T117" fmla="*/ 1 h 1568"/>
                <a:gd name="T118" fmla="*/ 13 w 1071"/>
                <a:gd name="T119" fmla="*/ 1 h 1568"/>
                <a:gd name="T120" fmla="*/ 15 w 1071"/>
                <a:gd name="T121" fmla="*/ 1 h 1568"/>
                <a:gd name="T122" fmla="*/ 17 w 1071"/>
                <a:gd name="T123" fmla="*/ 1 h 15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71" h="1568">
                  <a:moveTo>
                    <a:pt x="1071" y="7"/>
                  </a:moveTo>
                  <a:lnTo>
                    <a:pt x="1071" y="275"/>
                  </a:lnTo>
                  <a:lnTo>
                    <a:pt x="1071" y="779"/>
                  </a:lnTo>
                  <a:lnTo>
                    <a:pt x="1071" y="1285"/>
                  </a:lnTo>
                  <a:lnTo>
                    <a:pt x="1071" y="1568"/>
                  </a:lnTo>
                  <a:lnTo>
                    <a:pt x="1065" y="1565"/>
                  </a:lnTo>
                  <a:lnTo>
                    <a:pt x="1056" y="1562"/>
                  </a:lnTo>
                  <a:lnTo>
                    <a:pt x="1045" y="1557"/>
                  </a:lnTo>
                  <a:lnTo>
                    <a:pt x="1032" y="1553"/>
                  </a:lnTo>
                  <a:lnTo>
                    <a:pt x="1019" y="1548"/>
                  </a:lnTo>
                  <a:lnTo>
                    <a:pt x="1008" y="1543"/>
                  </a:lnTo>
                  <a:lnTo>
                    <a:pt x="1000" y="1540"/>
                  </a:lnTo>
                  <a:lnTo>
                    <a:pt x="996" y="1539"/>
                  </a:lnTo>
                  <a:lnTo>
                    <a:pt x="988" y="1532"/>
                  </a:lnTo>
                  <a:lnTo>
                    <a:pt x="977" y="1522"/>
                  </a:lnTo>
                  <a:lnTo>
                    <a:pt x="963" y="1510"/>
                  </a:lnTo>
                  <a:lnTo>
                    <a:pt x="949" y="1497"/>
                  </a:lnTo>
                  <a:lnTo>
                    <a:pt x="936" y="1486"/>
                  </a:lnTo>
                  <a:lnTo>
                    <a:pt x="925" y="1476"/>
                  </a:lnTo>
                  <a:lnTo>
                    <a:pt x="917" y="1469"/>
                  </a:lnTo>
                  <a:lnTo>
                    <a:pt x="915" y="1466"/>
                  </a:lnTo>
                  <a:lnTo>
                    <a:pt x="887" y="1467"/>
                  </a:lnTo>
                  <a:lnTo>
                    <a:pt x="779" y="1472"/>
                  </a:lnTo>
                  <a:lnTo>
                    <a:pt x="705" y="1523"/>
                  </a:lnTo>
                  <a:lnTo>
                    <a:pt x="703" y="1525"/>
                  </a:lnTo>
                  <a:lnTo>
                    <a:pt x="697" y="1532"/>
                  </a:lnTo>
                  <a:lnTo>
                    <a:pt x="690" y="1540"/>
                  </a:lnTo>
                  <a:lnTo>
                    <a:pt x="682" y="1548"/>
                  </a:lnTo>
                  <a:lnTo>
                    <a:pt x="675" y="1540"/>
                  </a:lnTo>
                  <a:lnTo>
                    <a:pt x="665" y="1527"/>
                  </a:lnTo>
                  <a:lnTo>
                    <a:pt x="655" y="1517"/>
                  </a:lnTo>
                  <a:lnTo>
                    <a:pt x="651" y="1512"/>
                  </a:lnTo>
                  <a:lnTo>
                    <a:pt x="650" y="1512"/>
                  </a:lnTo>
                  <a:lnTo>
                    <a:pt x="645" y="1512"/>
                  </a:lnTo>
                  <a:lnTo>
                    <a:pt x="640" y="1514"/>
                  </a:lnTo>
                  <a:lnTo>
                    <a:pt x="633" y="1514"/>
                  </a:lnTo>
                  <a:lnTo>
                    <a:pt x="628" y="1514"/>
                  </a:lnTo>
                  <a:lnTo>
                    <a:pt x="622" y="1515"/>
                  </a:lnTo>
                  <a:lnTo>
                    <a:pt x="618" y="1515"/>
                  </a:lnTo>
                  <a:lnTo>
                    <a:pt x="616" y="1515"/>
                  </a:lnTo>
                  <a:lnTo>
                    <a:pt x="616" y="1492"/>
                  </a:lnTo>
                  <a:lnTo>
                    <a:pt x="616" y="1462"/>
                  </a:lnTo>
                  <a:lnTo>
                    <a:pt x="616" y="1435"/>
                  </a:lnTo>
                  <a:lnTo>
                    <a:pt x="616" y="1424"/>
                  </a:lnTo>
                  <a:lnTo>
                    <a:pt x="615" y="1424"/>
                  </a:lnTo>
                  <a:lnTo>
                    <a:pt x="613" y="1423"/>
                  </a:lnTo>
                  <a:lnTo>
                    <a:pt x="610" y="1423"/>
                  </a:lnTo>
                  <a:lnTo>
                    <a:pt x="607" y="1423"/>
                  </a:lnTo>
                  <a:lnTo>
                    <a:pt x="612" y="1420"/>
                  </a:lnTo>
                  <a:lnTo>
                    <a:pt x="615" y="1417"/>
                  </a:lnTo>
                  <a:lnTo>
                    <a:pt x="618" y="1416"/>
                  </a:lnTo>
                  <a:lnTo>
                    <a:pt x="620" y="1414"/>
                  </a:lnTo>
                  <a:lnTo>
                    <a:pt x="654" y="1312"/>
                  </a:lnTo>
                  <a:lnTo>
                    <a:pt x="653" y="1311"/>
                  </a:lnTo>
                  <a:lnTo>
                    <a:pt x="648" y="1307"/>
                  </a:lnTo>
                  <a:lnTo>
                    <a:pt x="643" y="1302"/>
                  </a:lnTo>
                  <a:lnTo>
                    <a:pt x="636" y="1296"/>
                  </a:lnTo>
                  <a:lnTo>
                    <a:pt x="628" y="1289"/>
                  </a:lnTo>
                  <a:lnTo>
                    <a:pt x="621" y="1283"/>
                  </a:lnTo>
                  <a:lnTo>
                    <a:pt x="615" y="1277"/>
                  </a:lnTo>
                  <a:lnTo>
                    <a:pt x="610" y="1274"/>
                  </a:lnTo>
                  <a:lnTo>
                    <a:pt x="609" y="1258"/>
                  </a:lnTo>
                  <a:lnTo>
                    <a:pt x="609" y="1242"/>
                  </a:lnTo>
                  <a:lnTo>
                    <a:pt x="608" y="1230"/>
                  </a:lnTo>
                  <a:lnTo>
                    <a:pt x="608" y="1226"/>
                  </a:lnTo>
                  <a:lnTo>
                    <a:pt x="607" y="1218"/>
                  </a:lnTo>
                  <a:lnTo>
                    <a:pt x="606" y="1200"/>
                  </a:lnTo>
                  <a:lnTo>
                    <a:pt x="605" y="1183"/>
                  </a:lnTo>
                  <a:lnTo>
                    <a:pt x="603" y="1175"/>
                  </a:lnTo>
                  <a:lnTo>
                    <a:pt x="601" y="1150"/>
                  </a:lnTo>
                  <a:lnTo>
                    <a:pt x="500" y="1074"/>
                  </a:lnTo>
                  <a:lnTo>
                    <a:pt x="497" y="1075"/>
                  </a:lnTo>
                  <a:lnTo>
                    <a:pt x="494" y="1076"/>
                  </a:lnTo>
                  <a:lnTo>
                    <a:pt x="487" y="1079"/>
                  </a:lnTo>
                  <a:lnTo>
                    <a:pt x="480" y="1082"/>
                  </a:lnTo>
                  <a:lnTo>
                    <a:pt x="480" y="1078"/>
                  </a:lnTo>
                  <a:lnTo>
                    <a:pt x="480" y="1077"/>
                  </a:lnTo>
                  <a:lnTo>
                    <a:pt x="480" y="1075"/>
                  </a:lnTo>
                  <a:lnTo>
                    <a:pt x="480" y="1072"/>
                  </a:lnTo>
                  <a:lnTo>
                    <a:pt x="483" y="1070"/>
                  </a:lnTo>
                  <a:lnTo>
                    <a:pt x="485" y="1067"/>
                  </a:lnTo>
                  <a:lnTo>
                    <a:pt x="487" y="1064"/>
                  </a:lnTo>
                  <a:lnTo>
                    <a:pt x="488" y="1062"/>
                  </a:lnTo>
                  <a:lnTo>
                    <a:pt x="496" y="1057"/>
                  </a:lnTo>
                  <a:lnTo>
                    <a:pt x="509" y="1053"/>
                  </a:lnTo>
                  <a:lnTo>
                    <a:pt x="523" y="1046"/>
                  </a:lnTo>
                  <a:lnTo>
                    <a:pt x="537" y="1039"/>
                  </a:lnTo>
                  <a:lnTo>
                    <a:pt x="550" y="1032"/>
                  </a:lnTo>
                  <a:lnTo>
                    <a:pt x="562" y="1026"/>
                  </a:lnTo>
                  <a:lnTo>
                    <a:pt x="569" y="1023"/>
                  </a:lnTo>
                  <a:lnTo>
                    <a:pt x="572" y="1022"/>
                  </a:lnTo>
                  <a:lnTo>
                    <a:pt x="574" y="1015"/>
                  </a:lnTo>
                  <a:lnTo>
                    <a:pt x="575" y="1001"/>
                  </a:lnTo>
                  <a:lnTo>
                    <a:pt x="577" y="985"/>
                  </a:lnTo>
                  <a:lnTo>
                    <a:pt x="578" y="976"/>
                  </a:lnTo>
                  <a:lnTo>
                    <a:pt x="583" y="973"/>
                  </a:lnTo>
                  <a:lnTo>
                    <a:pt x="593" y="966"/>
                  </a:lnTo>
                  <a:lnTo>
                    <a:pt x="609" y="958"/>
                  </a:lnTo>
                  <a:lnTo>
                    <a:pt x="628" y="948"/>
                  </a:lnTo>
                  <a:lnTo>
                    <a:pt x="645" y="938"/>
                  </a:lnTo>
                  <a:lnTo>
                    <a:pt x="661" y="928"/>
                  </a:lnTo>
                  <a:lnTo>
                    <a:pt x="671" y="923"/>
                  </a:lnTo>
                  <a:lnTo>
                    <a:pt x="676" y="920"/>
                  </a:lnTo>
                  <a:lnTo>
                    <a:pt x="682" y="810"/>
                  </a:lnTo>
                  <a:lnTo>
                    <a:pt x="684" y="802"/>
                  </a:lnTo>
                  <a:lnTo>
                    <a:pt x="685" y="792"/>
                  </a:lnTo>
                  <a:lnTo>
                    <a:pt x="688" y="782"/>
                  </a:lnTo>
                  <a:lnTo>
                    <a:pt x="689" y="772"/>
                  </a:lnTo>
                  <a:lnTo>
                    <a:pt x="690" y="767"/>
                  </a:lnTo>
                  <a:lnTo>
                    <a:pt x="691" y="757"/>
                  </a:lnTo>
                  <a:lnTo>
                    <a:pt x="692" y="743"/>
                  </a:lnTo>
                  <a:lnTo>
                    <a:pt x="694" y="729"/>
                  </a:lnTo>
                  <a:lnTo>
                    <a:pt x="699" y="723"/>
                  </a:lnTo>
                  <a:lnTo>
                    <a:pt x="706" y="715"/>
                  </a:lnTo>
                  <a:lnTo>
                    <a:pt x="713" y="706"/>
                  </a:lnTo>
                  <a:lnTo>
                    <a:pt x="720" y="697"/>
                  </a:lnTo>
                  <a:lnTo>
                    <a:pt x="727" y="689"/>
                  </a:lnTo>
                  <a:lnTo>
                    <a:pt x="732" y="682"/>
                  </a:lnTo>
                  <a:lnTo>
                    <a:pt x="737" y="677"/>
                  </a:lnTo>
                  <a:lnTo>
                    <a:pt x="738" y="675"/>
                  </a:lnTo>
                  <a:lnTo>
                    <a:pt x="737" y="667"/>
                  </a:lnTo>
                  <a:lnTo>
                    <a:pt x="732" y="650"/>
                  </a:lnTo>
                  <a:lnTo>
                    <a:pt x="728" y="628"/>
                  </a:lnTo>
                  <a:lnTo>
                    <a:pt x="724" y="612"/>
                  </a:lnTo>
                  <a:lnTo>
                    <a:pt x="728" y="586"/>
                  </a:lnTo>
                  <a:lnTo>
                    <a:pt x="729" y="551"/>
                  </a:lnTo>
                  <a:lnTo>
                    <a:pt x="729" y="517"/>
                  </a:lnTo>
                  <a:lnTo>
                    <a:pt x="729" y="503"/>
                  </a:lnTo>
                  <a:lnTo>
                    <a:pt x="723" y="502"/>
                  </a:lnTo>
                  <a:lnTo>
                    <a:pt x="709" y="500"/>
                  </a:lnTo>
                  <a:lnTo>
                    <a:pt x="690" y="496"/>
                  </a:lnTo>
                  <a:lnTo>
                    <a:pt x="666" y="492"/>
                  </a:lnTo>
                  <a:lnTo>
                    <a:pt x="643" y="487"/>
                  </a:lnTo>
                  <a:lnTo>
                    <a:pt x="621" y="484"/>
                  </a:lnTo>
                  <a:lnTo>
                    <a:pt x="605" y="481"/>
                  </a:lnTo>
                  <a:lnTo>
                    <a:pt x="595" y="480"/>
                  </a:lnTo>
                  <a:lnTo>
                    <a:pt x="591" y="479"/>
                  </a:lnTo>
                  <a:lnTo>
                    <a:pt x="586" y="479"/>
                  </a:lnTo>
                  <a:lnTo>
                    <a:pt x="580" y="478"/>
                  </a:lnTo>
                  <a:lnTo>
                    <a:pt x="574" y="477"/>
                  </a:lnTo>
                  <a:lnTo>
                    <a:pt x="568" y="476"/>
                  </a:lnTo>
                  <a:lnTo>
                    <a:pt x="563" y="476"/>
                  </a:lnTo>
                  <a:lnTo>
                    <a:pt x="560" y="475"/>
                  </a:lnTo>
                  <a:lnTo>
                    <a:pt x="559" y="475"/>
                  </a:lnTo>
                  <a:lnTo>
                    <a:pt x="556" y="469"/>
                  </a:lnTo>
                  <a:lnTo>
                    <a:pt x="555" y="463"/>
                  </a:lnTo>
                  <a:lnTo>
                    <a:pt x="554" y="458"/>
                  </a:lnTo>
                  <a:lnTo>
                    <a:pt x="553" y="457"/>
                  </a:lnTo>
                  <a:lnTo>
                    <a:pt x="406" y="389"/>
                  </a:lnTo>
                  <a:lnTo>
                    <a:pt x="405" y="389"/>
                  </a:lnTo>
                  <a:lnTo>
                    <a:pt x="402" y="392"/>
                  </a:lnTo>
                  <a:lnTo>
                    <a:pt x="397" y="393"/>
                  </a:lnTo>
                  <a:lnTo>
                    <a:pt x="392" y="395"/>
                  </a:lnTo>
                  <a:lnTo>
                    <a:pt x="386" y="397"/>
                  </a:lnTo>
                  <a:lnTo>
                    <a:pt x="380" y="400"/>
                  </a:lnTo>
                  <a:lnTo>
                    <a:pt x="375" y="402"/>
                  </a:lnTo>
                  <a:lnTo>
                    <a:pt x="372" y="403"/>
                  </a:lnTo>
                  <a:lnTo>
                    <a:pt x="367" y="403"/>
                  </a:lnTo>
                  <a:lnTo>
                    <a:pt x="362" y="403"/>
                  </a:lnTo>
                  <a:lnTo>
                    <a:pt x="355" y="403"/>
                  </a:lnTo>
                  <a:lnTo>
                    <a:pt x="349" y="403"/>
                  </a:lnTo>
                  <a:lnTo>
                    <a:pt x="343" y="403"/>
                  </a:lnTo>
                  <a:lnTo>
                    <a:pt x="337" y="403"/>
                  </a:lnTo>
                  <a:lnTo>
                    <a:pt x="332" y="403"/>
                  </a:lnTo>
                  <a:lnTo>
                    <a:pt x="327" y="403"/>
                  </a:lnTo>
                  <a:lnTo>
                    <a:pt x="324" y="402"/>
                  </a:lnTo>
                  <a:lnTo>
                    <a:pt x="321" y="401"/>
                  </a:lnTo>
                  <a:lnTo>
                    <a:pt x="319" y="401"/>
                  </a:lnTo>
                  <a:lnTo>
                    <a:pt x="315" y="400"/>
                  </a:lnTo>
                  <a:lnTo>
                    <a:pt x="311" y="384"/>
                  </a:lnTo>
                  <a:lnTo>
                    <a:pt x="305" y="365"/>
                  </a:lnTo>
                  <a:lnTo>
                    <a:pt x="300" y="350"/>
                  </a:lnTo>
                  <a:lnTo>
                    <a:pt x="298" y="344"/>
                  </a:lnTo>
                  <a:lnTo>
                    <a:pt x="207" y="290"/>
                  </a:lnTo>
                  <a:lnTo>
                    <a:pt x="203" y="293"/>
                  </a:lnTo>
                  <a:lnTo>
                    <a:pt x="191" y="297"/>
                  </a:lnTo>
                  <a:lnTo>
                    <a:pt x="180" y="303"/>
                  </a:lnTo>
                  <a:lnTo>
                    <a:pt x="174" y="305"/>
                  </a:lnTo>
                  <a:lnTo>
                    <a:pt x="170" y="294"/>
                  </a:lnTo>
                  <a:lnTo>
                    <a:pt x="167" y="281"/>
                  </a:lnTo>
                  <a:lnTo>
                    <a:pt x="163" y="272"/>
                  </a:lnTo>
                  <a:lnTo>
                    <a:pt x="162" y="268"/>
                  </a:lnTo>
                  <a:lnTo>
                    <a:pt x="165" y="286"/>
                  </a:lnTo>
                  <a:lnTo>
                    <a:pt x="160" y="256"/>
                  </a:lnTo>
                  <a:lnTo>
                    <a:pt x="159" y="248"/>
                  </a:lnTo>
                  <a:lnTo>
                    <a:pt x="155" y="230"/>
                  </a:lnTo>
                  <a:lnTo>
                    <a:pt x="151" y="213"/>
                  </a:lnTo>
                  <a:lnTo>
                    <a:pt x="150" y="205"/>
                  </a:lnTo>
                  <a:lnTo>
                    <a:pt x="145" y="205"/>
                  </a:lnTo>
                  <a:lnTo>
                    <a:pt x="133" y="204"/>
                  </a:lnTo>
                  <a:lnTo>
                    <a:pt x="116" y="203"/>
                  </a:lnTo>
                  <a:lnTo>
                    <a:pt x="94" y="202"/>
                  </a:lnTo>
                  <a:lnTo>
                    <a:pt x="71" y="199"/>
                  </a:lnTo>
                  <a:lnTo>
                    <a:pt x="49" y="198"/>
                  </a:lnTo>
                  <a:lnTo>
                    <a:pt x="29" y="197"/>
                  </a:lnTo>
                  <a:lnTo>
                    <a:pt x="12" y="196"/>
                  </a:lnTo>
                  <a:lnTo>
                    <a:pt x="11" y="193"/>
                  </a:lnTo>
                  <a:lnTo>
                    <a:pt x="10" y="191"/>
                  </a:lnTo>
                  <a:lnTo>
                    <a:pt x="8" y="189"/>
                  </a:lnTo>
                  <a:lnTo>
                    <a:pt x="7" y="187"/>
                  </a:lnTo>
                  <a:lnTo>
                    <a:pt x="6" y="182"/>
                  </a:lnTo>
                  <a:lnTo>
                    <a:pt x="4" y="177"/>
                  </a:lnTo>
                  <a:lnTo>
                    <a:pt x="2" y="172"/>
                  </a:lnTo>
                  <a:lnTo>
                    <a:pt x="0" y="166"/>
                  </a:lnTo>
                  <a:lnTo>
                    <a:pt x="11" y="164"/>
                  </a:lnTo>
                  <a:lnTo>
                    <a:pt x="25" y="162"/>
                  </a:lnTo>
                  <a:lnTo>
                    <a:pt x="39" y="160"/>
                  </a:lnTo>
                  <a:lnTo>
                    <a:pt x="52" y="158"/>
                  </a:lnTo>
                  <a:lnTo>
                    <a:pt x="64" y="155"/>
                  </a:lnTo>
                  <a:lnTo>
                    <a:pt x="74" y="154"/>
                  </a:lnTo>
                  <a:lnTo>
                    <a:pt x="80" y="153"/>
                  </a:lnTo>
                  <a:lnTo>
                    <a:pt x="83" y="153"/>
                  </a:lnTo>
                  <a:lnTo>
                    <a:pt x="127" y="88"/>
                  </a:lnTo>
                  <a:lnTo>
                    <a:pt x="131" y="74"/>
                  </a:lnTo>
                  <a:lnTo>
                    <a:pt x="140" y="44"/>
                  </a:lnTo>
                  <a:lnTo>
                    <a:pt x="148" y="14"/>
                  </a:lnTo>
                  <a:lnTo>
                    <a:pt x="153" y="0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90" y="0"/>
                  </a:lnTo>
                  <a:lnTo>
                    <a:pt x="209" y="0"/>
                  </a:lnTo>
                  <a:lnTo>
                    <a:pt x="231" y="0"/>
                  </a:lnTo>
                  <a:lnTo>
                    <a:pt x="256" y="1"/>
                  </a:lnTo>
                  <a:lnTo>
                    <a:pt x="283" y="1"/>
                  </a:lnTo>
                  <a:lnTo>
                    <a:pt x="313" y="1"/>
                  </a:lnTo>
                  <a:lnTo>
                    <a:pt x="345" y="1"/>
                  </a:lnTo>
                  <a:lnTo>
                    <a:pt x="379" y="1"/>
                  </a:lnTo>
                  <a:lnTo>
                    <a:pt x="413" y="2"/>
                  </a:lnTo>
                  <a:lnTo>
                    <a:pt x="450" y="2"/>
                  </a:lnTo>
                  <a:lnTo>
                    <a:pt x="487" y="2"/>
                  </a:lnTo>
                  <a:lnTo>
                    <a:pt x="525" y="2"/>
                  </a:lnTo>
                  <a:lnTo>
                    <a:pt x="564" y="3"/>
                  </a:lnTo>
                  <a:lnTo>
                    <a:pt x="603" y="3"/>
                  </a:lnTo>
                  <a:lnTo>
                    <a:pt x="643" y="3"/>
                  </a:lnTo>
                  <a:lnTo>
                    <a:pt x="681" y="5"/>
                  </a:lnTo>
                  <a:lnTo>
                    <a:pt x="720" y="5"/>
                  </a:lnTo>
                  <a:lnTo>
                    <a:pt x="758" y="5"/>
                  </a:lnTo>
                  <a:lnTo>
                    <a:pt x="795" y="5"/>
                  </a:lnTo>
                  <a:lnTo>
                    <a:pt x="830" y="6"/>
                  </a:lnTo>
                  <a:lnTo>
                    <a:pt x="865" y="6"/>
                  </a:lnTo>
                  <a:lnTo>
                    <a:pt x="897" y="6"/>
                  </a:lnTo>
                  <a:lnTo>
                    <a:pt x="928" y="6"/>
                  </a:lnTo>
                  <a:lnTo>
                    <a:pt x="957" y="6"/>
                  </a:lnTo>
                  <a:lnTo>
                    <a:pt x="984" y="7"/>
                  </a:lnTo>
                  <a:lnTo>
                    <a:pt x="1007" y="7"/>
                  </a:lnTo>
                  <a:lnTo>
                    <a:pt x="1029" y="7"/>
                  </a:lnTo>
                  <a:lnTo>
                    <a:pt x="1046" y="7"/>
                  </a:lnTo>
                  <a:lnTo>
                    <a:pt x="1061" y="7"/>
                  </a:lnTo>
                  <a:lnTo>
                    <a:pt x="1071" y="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12A242D-DF88-E880-24DD-50D990EDD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" y="3449"/>
              <a:ext cx="141" cy="227"/>
            </a:xfrm>
            <a:prstGeom prst="rect">
              <a:avLst/>
            </a:prstGeom>
            <a:noFill/>
            <a:ln w="38100">
              <a:solidFill>
                <a:srgbClr val="FF0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endParaRPr>
            </a:p>
          </p:txBody>
        </p:sp>
      </p:grpSp>
      <p:sp>
        <p:nvSpPr>
          <p:cNvPr id="136" name="AutoShape 4">
            <a:extLst>
              <a:ext uri="{FF2B5EF4-FFF2-40B4-BE49-F238E27FC236}">
                <a16:creationId xmlns:a16="http://schemas.microsoft.com/office/drawing/2014/main" id="{A5299FE2-003A-420B-6580-AF3F9A97A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855" y="3084787"/>
            <a:ext cx="756589" cy="388213"/>
          </a:xfrm>
          <a:prstGeom prst="rightArrow">
            <a:avLst>
              <a:gd name="adj1" fmla="val 50000"/>
              <a:gd name="adj2" fmla="val 5980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3" name="Image 142">
            <a:extLst>
              <a:ext uri="{FF2B5EF4-FFF2-40B4-BE49-F238E27FC236}">
                <a16:creationId xmlns:a16="http://schemas.microsoft.com/office/drawing/2014/main" id="{AE2B5DE5-63F2-7519-759C-C0DBDC73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58" y="2285467"/>
            <a:ext cx="4237594" cy="242148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3A56CD8-0689-D813-FB97-E0E71B31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3630" y="674179"/>
            <a:ext cx="2820022" cy="76249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1" indent="0" algn="ctr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None/>
              <a:tabLst/>
              <a:defRPr/>
            </a:pPr>
            <a:r>
              <a:rPr lang="fr-FR" alt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RFS 1.2.e (1984)</a:t>
            </a:r>
          </a:p>
          <a:p>
            <a:pPr marL="88900" marR="0" lvl="3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793C9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</a:t>
            </a:r>
            <a:r>
              <a:rPr kumimoji="0" lang="fr-F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Niveau d’eau statique extrême sur cours d’eau, mer, estuaire</a:t>
            </a: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B33119E-5EEB-EE0E-5DE9-12572C2F42E3}"/>
              </a:ext>
            </a:extLst>
          </p:cNvPr>
          <p:cNvSpPr>
            <a:spLocks noChangeArrowheads="1"/>
          </p:cNvSpPr>
          <p:nvPr/>
        </p:nvSpPr>
        <p:spPr bwMode="auto">
          <a:xfrm rot="6288675">
            <a:off x="7379709" y="1739266"/>
            <a:ext cx="756589" cy="388213"/>
          </a:xfrm>
          <a:prstGeom prst="rightArrow">
            <a:avLst>
              <a:gd name="adj1" fmla="val 50000"/>
              <a:gd name="adj2" fmla="val 59802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43997C-6800-A8F9-0916-2BFAB0CDD7F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82457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Evolution de la prise en compte du risque d’inondation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90F97-7D7B-EF6E-794F-42ED00F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64" y="862773"/>
            <a:ext cx="7078662" cy="2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REX Blayais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Tempête Martin (1999)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400" kern="0" dirty="0">
              <a:solidFill>
                <a:srgbClr val="000000"/>
              </a:solidFill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7" name="Text Box 37">
            <a:extLst>
              <a:ext uri="{FF2B5EF4-FFF2-40B4-BE49-F238E27FC236}">
                <a16:creationId xmlns:a16="http://schemas.microsoft.com/office/drawing/2014/main" id="{C406B427-9837-CA73-6FF1-CA816FFC6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569" y="3315430"/>
            <a:ext cx="37068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è"/>
            </a:pPr>
            <a:r>
              <a:rPr lang="fr-FR" altLang="en-US" sz="14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Wingdings 3" pitchFamily="18" charset="2"/>
              </a:rPr>
              <a:t> Franchissements par paquets  d’eau </a:t>
            </a:r>
            <a:br>
              <a:rPr lang="fr-FR" altLang="en-US" sz="14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Wingdings 3" pitchFamily="18" charset="2"/>
              </a:rPr>
            </a:br>
            <a:r>
              <a:rPr lang="fr-FR" altLang="en-US" sz="14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Wingdings 3" pitchFamily="18" charset="2"/>
              </a:rPr>
              <a:t>au-dessus de la digue </a:t>
            </a:r>
          </a:p>
          <a:p>
            <a:pPr algn="ctr" eaLnBrk="1" hangingPunct="1">
              <a:buFont typeface="Wingdings 3" pitchFamily="18" charset="2"/>
              <a:buChar char="Æ"/>
            </a:pPr>
            <a:endParaRPr lang="fr-FR" altLang="en-US" sz="1400" dirty="0">
              <a:latin typeface="+mn-lt"/>
              <a:ea typeface="Arial Unicode MS" pitchFamily="34" charset="-128"/>
              <a:cs typeface="Arial Unicode MS" pitchFamily="34" charset="-128"/>
              <a:sym typeface="Wingdings 3" pitchFamily="18" charset="2"/>
            </a:endParaRPr>
          </a:p>
          <a:p>
            <a:pPr eaLnBrk="1" hangingPunct="1">
              <a:buFont typeface="Wingdings" pitchFamily="2" charset="2"/>
              <a:buChar char="è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Inondation partielle du site et des bâtiments </a:t>
            </a:r>
          </a:p>
          <a:p>
            <a:pPr eaLnBrk="1" hangingPunct="1">
              <a:buFont typeface="Wingdings" pitchFamily="2" charset="2"/>
              <a:buChar char="è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Isolement temporaire du site</a:t>
            </a:r>
          </a:p>
          <a:p>
            <a:pPr algn="ctr" eaLnBrk="1" hangingPunct="1">
              <a:buFont typeface="Wingdings 3" pitchFamily="18" charset="2"/>
              <a:buNone/>
            </a:pPr>
            <a:endParaRPr lang="fr-FR" altLang="en-US" sz="1400" dirty="0">
              <a:latin typeface="+mn-lt"/>
              <a:ea typeface="Arial Unicode MS" pitchFamily="34" charset="-128"/>
              <a:cs typeface="Arial Unicode MS" pitchFamily="34" charset="-128"/>
              <a:sym typeface="Wingdings 3" pitchFamily="18" charset="2"/>
            </a:endParaRPr>
          </a:p>
        </p:txBody>
      </p:sp>
      <p:sp>
        <p:nvSpPr>
          <p:cNvPr id="98" name="Text Box 30">
            <a:extLst>
              <a:ext uri="{FF2B5EF4-FFF2-40B4-BE49-F238E27FC236}">
                <a16:creationId xmlns:a16="http://schemas.microsoft.com/office/drawing/2014/main" id="{ACB2817F-9BAA-9ADA-F2EE-F7B4A6F36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49" y="1537247"/>
            <a:ext cx="8375650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lvl="1" algn="just" defTabSz="912813" eaLnBrk="1" hangingPunct="1"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latin typeface="+mn-lt"/>
              </a:rPr>
              <a:t>Marée moyenne (coefficient 77)</a:t>
            </a: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1" algn="just" defTabSz="912813" eaLnBrk="1" hangingPunct="1"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latin typeface="+mn-lt"/>
              </a:rPr>
              <a:t>Vent en rafale &gt; 150 km/h</a:t>
            </a:r>
          </a:p>
          <a:p>
            <a:pPr marL="285750" lvl="1" algn="just" defTabSz="912813" eaLnBrk="1" hangingPunct="1"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b="1" dirty="0">
                <a:latin typeface="+mn-lt"/>
              </a:rPr>
              <a:t>Surcote de 2 m dans l’estuaire</a:t>
            </a:r>
          </a:p>
          <a:p>
            <a:pPr marL="285750" lvl="1" algn="just" defTabSz="912813" eaLnBrk="1" hangingPunct="1"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b="1" dirty="0">
                <a:latin typeface="+mn-lt"/>
              </a:rPr>
              <a:t>Hauteurs de vague maximales de l’ordre de 2,5 voire 3 m (crête à creux)</a:t>
            </a:r>
          </a:p>
        </p:txBody>
      </p:sp>
      <p:sp>
        <p:nvSpPr>
          <p:cNvPr id="99" name="AutoShape 31">
            <a:extLst>
              <a:ext uri="{FF2B5EF4-FFF2-40B4-BE49-F238E27FC236}">
                <a16:creationId xmlns:a16="http://schemas.microsoft.com/office/drawing/2014/main" id="{08EBC254-57EB-4EB0-92C0-9FF3CB56B86D}"/>
              </a:ext>
            </a:extLst>
          </p:cNvPr>
          <p:cNvSpPr>
            <a:spLocks/>
          </p:cNvSpPr>
          <p:nvPr/>
        </p:nvSpPr>
        <p:spPr bwMode="auto">
          <a:xfrm>
            <a:off x="3957696" y="1625600"/>
            <a:ext cx="185397" cy="645667"/>
          </a:xfrm>
          <a:prstGeom prst="rightBrace">
            <a:avLst>
              <a:gd name="adj1" fmla="val 5458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>
              <a:latin typeface="+mn-lt"/>
            </a:endParaRPr>
          </a:p>
        </p:txBody>
      </p:sp>
      <p:sp>
        <p:nvSpPr>
          <p:cNvPr id="100" name="Text Box 32">
            <a:extLst>
              <a:ext uri="{FF2B5EF4-FFF2-40B4-BE49-F238E27FC236}">
                <a16:creationId xmlns:a16="http://schemas.microsoft.com/office/drawing/2014/main" id="{5F5ED9D9-5A15-8313-42CB-AE9B4531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246" y="1625600"/>
            <a:ext cx="18440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en-US" sz="1400" dirty="0">
                <a:latin typeface="+mn-lt"/>
              </a:rPr>
              <a:t>Niveau d’eau statique </a:t>
            </a:r>
            <a:br>
              <a:rPr lang="fr-FR" altLang="en-US" sz="1400" dirty="0">
                <a:latin typeface="+mn-lt"/>
              </a:rPr>
            </a:br>
            <a:r>
              <a:rPr lang="fr-FR" altLang="en-US" sz="1400" dirty="0">
                <a:latin typeface="+mn-lt"/>
                <a:cs typeface="Arial" charset="0"/>
              </a:rPr>
              <a:t>≈ </a:t>
            </a:r>
            <a:r>
              <a:rPr lang="fr-FR" altLang="en-US" sz="1400" dirty="0">
                <a:latin typeface="+mn-lt"/>
              </a:rPr>
              <a:t>4,4 m NGF</a:t>
            </a: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86C9E570-651C-8F7C-19F1-14B56DE5A966}"/>
              </a:ext>
            </a:extLst>
          </p:cNvPr>
          <p:cNvGrpSpPr/>
          <p:nvPr/>
        </p:nvGrpSpPr>
        <p:grpSpPr>
          <a:xfrm>
            <a:off x="276955" y="3038386"/>
            <a:ext cx="3362277" cy="1511528"/>
            <a:chOff x="763554" y="2881473"/>
            <a:chExt cx="3362277" cy="1511528"/>
          </a:xfrm>
        </p:grpSpPr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BD83879A-F40C-EC5A-C8A1-AB037EE527C6}"/>
                </a:ext>
              </a:extLst>
            </p:cNvPr>
            <p:cNvGrpSpPr/>
            <p:nvPr/>
          </p:nvGrpSpPr>
          <p:grpSpPr>
            <a:xfrm>
              <a:off x="763554" y="2881473"/>
              <a:ext cx="2878252" cy="1511528"/>
              <a:chOff x="177005" y="4416199"/>
              <a:chExt cx="4295775" cy="2705100"/>
            </a:xfrm>
          </p:grpSpPr>
          <p:sp>
            <p:nvSpPr>
              <p:cNvPr id="6" name="Rectangle 12" descr="Papier lettre">
                <a:extLst>
                  <a:ext uri="{FF2B5EF4-FFF2-40B4-BE49-F238E27FC236}">
                    <a16:creationId xmlns:a16="http://schemas.microsoft.com/office/drawing/2014/main" id="{3E48ED3E-A19C-067E-05ED-6A609017B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767" y="6189436"/>
                <a:ext cx="2368550" cy="931863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7" name="Oval 13">
                <a:extLst>
                  <a:ext uri="{FF2B5EF4-FFF2-40B4-BE49-F238E27FC236}">
                    <a16:creationId xmlns:a16="http://schemas.microsoft.com/office/drawing/2014/main" id="{3A4B9B06-D5D2-9996-14AA-F00E80DEE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755" y="4416199"/>
                <a:ext cx="630237" cy="62865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B2B2B2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8" name="Rectangle 14">
                <a:extLst>
                  <a:ext uri="{FF2B5EF4-FFF2-40B4-BE49-F238E27FC236}">
                    <a16:creationId xmlns:a16="http://schemas.microsoft.com/office/drawing/2014/main" id="{83B9D397-5A6D-6552-5B44-F1199877A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755" y="4679724"/>
                <a:ext cx="630237" cy="1471612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AAAAAA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9" name="Rectangle 15">
                <a:extLst>
                  <a:ext uri="{FF2B5EF4-FFF2-40B4-BE49-F238E27FC236}">
                    <a16:creationId xmlns:a16="http://schemas.microsoft.com/office/drawing/2014/main" id="{5D0325F7-68D9-DBDC-8F55-C37FEC903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2567" y="4781324"/>
                <a:ext cx="893763" cy="1293812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0" name="Freeform 16">
                <a:extLst>
                  <a:ext uri="{FF2B5EF4-FFF2-40B4-BE49-F238E27FC236}">
                    <a16:creationId xmlns:a16="http://schemas.microsoft.com/office/drawing/2014/main" id="{2BE2E394-48BC-A591-CA9A-6BA9D6302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05" y="5798911"/>
                <a:ext cx="1771650" cy="1300163"/>
              </a:xfrm>
              <a:custGeom>
                <a:avLst/>
                <a:gdLst>
                  <a:gd name="T0" fmla="*/ 2147483647 w 902"/>
                  <a:gd name="T1" fmla="*/ 0 h 1620"/>
                  <a:gd name="T2" fmla="*/ 2147483647 w 902"/>
                  <a:gd name="T3" fmla="*/ 0 h 1620"/>
                  <a:gd name="T4" fmla="*/ 2147483647 w 902"/>
                  <a:gd name="T5" fmla="*/ 2147483647 h 1620"/>
                  <a:gd name="T6" fmla="*/ 2147483647 w 902"/>
                  <a:gd name="T7" fmla="*/ 2147483647 h 1620"/>
                  <a:gd name="T8" fmla="*/ 2147483647 w 902"/>
                  <a:gd name="T9" fmla="*/ 2147483647 h 1620"/>
                  <a:gd name="T10" fmla="*/ 2147483647 w 902"/>
                  <a:gd name="T11" fmla="*/ 2147483647 h 1620"/>
                  <a:gd name="T12" fmla="*/ 2147483647 w 902"/>
                  <a:gd name="T13" fmla="*/ 2147483647 h 1620"/>
                  <a:gd name="T14" fmla="*/ 2147483647 w 902"/>
                  <a:gd name="T15" fmla="*/ 2147483647 h 1620"/>
                  <a:gd name="T16" fmla="*/ 2147483647 w 902"/>
                  <a:gd name="T17" fmla="*/ 2147483647 h 1620"/>
                  <a:gd name="T18" fmla="*/ 2147483647 w 902"/>
                  <a:gd name="T19" fmla="*/ 2147483647 h 1620"/>
                  <a:gd name="T20" fmla="*/ 2147483647 w 902"/>
                  <a:gd name="T21" fmla="*/ 2147483647 h 1620"/>
                  <a:gd name="T22" fmla="*/ 2147483647 w 902"/>
                  <a:gd name="T23" fmla="*/ 2147483647 h 1620"/>
                  <a:gd name="T24" fmla="*/ 2147483647 w 902"/>
                  <a:gd name="T25" fmla="*/ 2147483647 h 1620"/>
                  <a:gd name="T26" fmla="*/ 2147483647 w 902"/>
                  <a:gd name="T27" fmla="*/ 2147483647 h 1620"/>
                  <a:gd name="T28" fmla="*/ 2147483647 w 902"/>
                  <a:gd name="T29" fmla="*/ 2147483647 h 1620"/>
                  <a:gd name="T30" fmla="*/ 2147483647 w 902"/>
                  <a:gd name="T31" fmla="*/ 2147483647 h 1620"/>
                  <a:gd name="T32" fmla="*/ 2147483647 w 902"/>
                  <a:gd name="T33" fmla="*/ 2147483647 h 1620"/>
                  <a:gd name="T34" fmla="*/ 2147483647 w 902"/>
                  <a:gd name="T35" fmla="*/ 2147483647 h 1620"/>
                  <a:gd name="T36" fmla="*/ 2147483647 w 902"/>
                  <a:gd name="T37" fmla="*/ 2147483647 h 1620"/>
                  <a:gd name="T38" fmla="*/ 2147483647 w 902"/>
                  <a:gd name="T39" fmla="*/ 2147483647 h 1620"/>
                  <a:gd name="T40" fmla="*/ 2147483647 w 902"/>
                  <a:gd name="T41" fmla="*/ 2147483647 h 16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02"/>
                  <a:gd name="T64" fmla="*/ 0 h 1620"/>
                  <a:gd name="T65" fmla="*/ 902 w 902"/>
                  <a:gd name="T66" fmla="*/ 1620 h 16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02" h="1620">
                    <a:moveTo>
                      <a:pt x="77" y="0"/>
                    </a:moveTo>
                    <a:lnTo>
                      <a:pt x="902" y="15"/>
                    </a:lnTo>
                    <a:lnTo>
                      <a:pt x="902" y="660"/>
                    </a:lnTo>
                    <a:lnTo>
                      <a:pt x="677" y="1500"/>
                    </a:lnTo>
                    <a:lnTo>
                      <a:pt x="587" y="1620"/>
                    </a:lnTo>
                    <a:cubicBezTo>
                      <a:pt x="472" y="1615"/>
                      <a:pt x="357" y="1614"/>
                      <a:pt x="242" y="1605"/>
                    </a:cubicBezTo>
                    <a:cubicBezTo>
                      <a:pt x="226" y="1604"/>
                      <a:pt x="203" y="1605"/>
                      <a:pt x="197" y="1590"/>
                    </a:cubicBezTo>
                    <a:cubicBezTo>
                      <a:pt x="188" y="1567"/>
                      <a:pt x="235" y="1484"/>
                      <a:pt x="242" y="1470"/>
                    </a:cubicBezTo>
                    <a:cubicBezTo>
                      <a:pt x="232" y="1440"/>
                      <a:pt x="229" y="1407"/>
                      <a:pt x="212" y="1380"/>
                    </a:cubicBezTo>
                    <a:cubicBezTo>
                      <a:pt x="202" y="1365"/>
                      <a:pt x="179" y="1364"/>
                      <a:pt x="167" y="1350"/>
                    </a:cubicBezTo>
                    <a:cubicBezTo>
                      <a:pt x="153" y="1333"/>
                      <a:pt x="147" y="1310"/>
                      <a:pt x="137" y="1290"/>
                    </a:cubicBezTo>
                    <a:cubicBezTo>
                      <a:pt x="118" y="1178"/>
                      <a:pt x="94" y="1093"/>
                      <a:pt x="182" y="1005"/>
                    </a:cubicBezTo>
                    <a:cubicBezTo>
                      <a:pt x="165" y="852"/>
                      <a:pt x="165" y="880"/>
                      <a:pt x="107" y="765"/>
                    </a:cubicBezTo>
                    <a:cubicBezTo>
                      <a:pt x="112" y="730"/>
                      <a:pt x="109" y="693"/>
                      <a:pt x="122" y="660"/>
                    </a:cubicBezTo>
                    <a:cubicBezTo>
                      <a:pt x="167" y="547"/>
                      <a:pt x="211" y="708"/>
                      <a:pt x="152" y="510"/>
                    </a:cubicBezTo>
                    <a:cubicBezTo>
                      <a:pt x="147" y="493"/>
                      <a:pt x="130" y="481"/>
                      <a:pt x="122" y="465"/>
                    </a:cubicBezTo>
                    <a:cubicBezTo>
                      <a:pt x="109" y="440"/>
                      <a:pt x="99" y="384"/>
                      <a:pt x="92" y="360"/>
                    </a:cubicBezTo>
                    <a:cubicBezTo>
                      <a:pt x="83" y="330"/>
                      <a:pt x="62" y="270"/>
                      <a:pt x="62" y="270"/>
                    </a:cubicBezTo>
                    <a:cubicBezTo>
                      <a:pt x="67" y="245"/>
                      <a:pt x="83" y="220"/>
                      <a:pt x="77" y="195"/>
                    </a:cubicBezTo>
                    <a:cubicBezTo>
                      <a:pt x="72" y="174"/>
                      <a:pt x="42" y="169"/>
                      <a:pt x="32" y="150"/>
                    </a:cubicBezTo>
                    <a:cubicBezTo>
                      <a:pt x="0" y="93"/>
                      <a:pt x="2" y="86"/>
                      <a:pt x="2" y="45"/>
                    </a:cubicBezTo>
                  </a:path>
                </a:pathLst>
              </a:cu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12" name="Line 17">
                <a:extLst>
                  <a:ext uri="{FF2B5EF4-FFF2-40B4-BE49-F238E27FC236}">
                    <a16:creationId xmlns:a16="http://schemas.microsoft.com/office/drawing/2014/main" id="{7B58D408-6D73-FBCD-DDBE-27E4CF64B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992" y="5798911"/>
                <a:ext cx="1608138" cy="0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13" name="Freeform 18" descr="Papier lettre">
                <a:extLst>
                  <a:ext uri="{FF2B5EF4-FFF2-40B4-BE49-F238E27FC236}">
                    <a16:creationId xmlns:a16="http://schemas.microsoft.com/office/drawing/2014/main" id="{9EAC26D3-BB52-001D-44BD-2ABAAB7AA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992" y="6200549"/>
                <a:ext cx="485775" cy="879475"/>
              </a:xfrm>
              <a:custGeom>
                <a:avLst/>
                <a:gdLst>
                  <a:gd name="T0" fmla="*/ 0 w 600"/>
                  <a:gd name="T1" fmla="*/ 2147483647 h 1050"/>
                  <a:gd name="T2" fmla="*/ 2147483647 w 600"/>
                  <a:gd name="T3" fmla="*/ 0 h 1050"/>
                  <a:gd name="T4" fmla="*/ 2147483647 w 600"/>
                  <a:gd name="T5" fmla="*/ 0 h 1050"/>
                  <a:gd name="T6" fmla="*/ 2147483647 w 600"/>
                  <a:gd name="T7" fmla="*/ 2147483647 h 1050"/>
                  <a:gd name="T8" fmla="*/ 0 w 600"/>
                  <a:gd name="T9" fmla="*/ 2147483647 h 10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0"/>
                  <a:gd name="T16" fmla="*/ 0 h 1050"/>
                  <a:gd name="T17" fmla="*/ 600 w 600"/>
                  <a:gd name="T18" fmla="*/ 1050 h 10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0" h="1050">
                    <a:moveTo>
                      <a:pt x="0" y="1035"/>
                    </a:moveTo>
                    <a:lnTo>
                      <a:pt x="405" y="0"/>
                    </a:lnTo>
                    <a:lnTo>
                      <a:pt x="570" y="15"/>
                    </a:lnTo>
                    <a:lnTo>
                      <a:pt x="600" y="1050"/>
                    </a:lnTo>
                    <a:lnTo>
                      <a:pt x="0" y="1035"/>
                    </a:lnTo>
                    <a:close/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62D760A2-0272-84AD-C2C3-E62FDFFB4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9880" y="6189436"/>
                <a:ext cx="358775" cy="890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15" name="Rectangle 20" descr="Granit">
                <a:extLst>
                  <a:ext uri="{FF2B5EF4-FFF2-40B4-BE49-F238E27FC236}">
                    <a16:creationId xmlns:a16="http://schemas.microsoft.com/office/drawing/2014/main" id="{5348B3C4-1BBC-4647-CD0F-398CD332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767" y="6075136"/>
                <a:ext cx="2386013" cy="114300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6" name="Rectangle 21">
                <a:extLst>
                  <a:ext uri="{FF2B5EF4-FFF2-40B4-BE49-F238E27FC236}">
                    <a16:creationId xmlns:a16="http://schemas.microsoft.com/office/drawing/2014/main" id="{039BD719-AA6B-AC54-8FB0-44F8897C2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2267" y="6110061"/>
                <a:ext cx="625475" cy="881063"/>
              </a:xfrm>
              <a:prstGeom prst="rect">
                <a:avLst/>
              </a:prstGeom>
              <a:solidFill>
                <a:srgbClr val="FFFFFF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488166CD-331B-8681-C055-A9324F51B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017" y="6057674"/>
                <a:ext cx="558800" cy="1920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8" name="Line 23">
                <a:extLst>
                  <a:ext uri="{FF2B5EF4-FFF2-40B4-BE49-F238E27FC236}">
                    <a16:creationId xmlns:a16="http://schemas.microsoft.com/office/drawing/2014/main" id="{1FB6DCE6-E21B-571F-4CC5-403258C52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130" y="6081486"/>
                <a:ext cx="5699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20" name="Text Box 25">
                <a:extLst>
                  <a:ext uri="{FF2B5EF4-FFF2-40B4-BE49-F238E27FC236}">
                    <a16:creationId xmlns:a16="http://schemas.microsoft.com/office/drawing/2014/main" id="{D0BC8E9C-29AC-BC36-88ED-E50D4815BE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18580" y="5141478"/>
                <a:ext cx="1192213" cy="603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fr-FR" altLang="en-US" sz="1200" b="1" dirty="0">
                    <a:latin typeface="+mn-lt"/>
                    <a:ea typeface="Arial Unicode MS" pitchFamily="34" charset="-128"/>
                    <a:cs typeface="Arial Unicode MS" pitchFamily="34" charset="-128"/>
                  </a:rPr>
                  <a:t>Ilot nucléaire</a:t>
                </a:r>
              </a:p>
            </p:txBody>
          </p:sp>
          <p:sp>
            <p:nvSpPr>
              <p:cNvPr id="21" name="Rectangle 26">
                <a:extLst>
                  <a:ext uri="{FF2B5EF4-FFF2-40B4-BE49-F238E27FC236}">
                    <a16:creationId xmlns:a16="http://schemas.microsoft.com/office/drawing/2014/main" id="{4C8B6095-7B12-FD60-2698-DD039F495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1192" y="5643336"/>
                <a:ext cx="155575" cy="75565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49263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n-US" altLang="en-US" sz="1200">
                  <a:solidFill>
                    <a:schemeClr val="bg1"/>
                  </a:solidFill>
                  <a:latin typeface="+mn-lt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grpSp>
            <p:nvGrpSpPr>
              <p:cNvPr id="22" name="Group 27">
                <a:extLst>
                  <a:ext uri="{FF2B5EF4-FFF2-40B4-BE49-F238E27FC236}">
                    <a16:creationId xmlns:a16="http://schemas.microsoft.com/office/drawing/2014/main" id="{32C30E0C-918B-8806-860C-1F0E684DA9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0530" y="6741886"/>
                <a:ext cx="160337" cy="188913"/>
                <a:chOff x="8112" y="8803"/>
                <a:chExt cx="285" cy="285"/>
              </a:xfrm>
            </p:grpSpPr>
            <p:sp>
              <p:nvSpPr>
                <p:cNvPr id="23" name="Oval 28">
                  <a:extLst>
                    <a:ext uri="{FF2B5EF4-FFF2-40B4-BE49-F238E27FC236}">
                      <a16:creationId xmlns:a16="http://schemas.microsoft.com/office/drawing/2014/main" id="{6578211D-C905-19D9-BA80-630EAB5DC1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2" y="8818"/>
                  <a:ext cx="285" cy="2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CC99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en-US" altLang="en-US" sz="1200">
                    <a:solidFill>
                      <a:schemeClr val="bg1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24" name="Line 29">
                  <a:extLst>
                    <a:ext uri="{FF2B5EF4-FFF2-40B4-BE49-F238E27FC236}">
                      <a16:creationId xmlns:a16="http://schemas.microsoft.com/office/drawing/2014/main" id="{557C9A70-E574-43F7-137F-FA912A7985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247" y="8803"/>
                  <a:ext cx="15" cy="255"/>
                </a:xfrm>
                <a:prstGeom prst="line">
                  <a:avLst/>
                </a:prstGeom>
                <a:noFill/>
                <a:ln w="9525">
                  <a:solidFill>
                    <a:srgbClr val="CC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200">
                    <a:latin typeface="+mn-lt"/>
                  </a:endParaRPr>
                </a:p>
              </p:txBody>
            </p:sp>
          </p:grpSp>
          <p:grpSp>
            <p:nvGrpSpPr>
              <p:cNvPr id="25" name="Group 30">
                <a:extLst>
                  <a:ext uri="{FF2B5EF4-FFF2-40B4-BE49-F238E27FC236}">
                    <a16:creationId xmlns:a16="http://schemas.microsoft.com/office/drawing/2014/main" id="{D34AEE5E-5A13-A745-F792-EFEF4D97D9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7392" y="6664099"/>
                <a:ext cx="238125" cy="266700"/>
                <a:chOff x="8425" y="8577"/>
                <a:chExt cx="290" cy="320"/>
              </a:xfrm>
            </p:grpSpPr>
            <p:sp>
              <p:nvSpPr>
                <p:cNvPr id="26" name="Oval 31">
                  <a:extLst>
                    <a:ext uri="{FF2B5EF4-FFF2-40B4-BE49-F238E27FC236}">
                      <a16:creationId xmlns:a16="http://schemas.microsoft.com/office/drawing/2014/main" id="{CCEF529E-7E43-6881-6F8B-38570F996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5" y="8592"/>
                  <a:ext cx="285" cy="2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3399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en-US" altLang="en-US" sz="1200">
                    <a:solidFill>
                      <a:schemeClr val="bg1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27" name="Line 32">
                  <a:extLst>
                    <a:ext uri="{FF2B5EF4-FFF2-40B4-BE49-F238E27FC236}">
                      <a16:creationId xmlns:a16="http://schemas.microsoft.com/office/drawing/2014/main" id="{097C1269-3A42-D37B-06AD-92FDD05455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560" y="8577"/>
                  <a:ext cx="15" cy="255"/>
                </a:xfrm>
                <a:prstGeom prst="line">
                  <a:avLst/>
                </a:prstGeom>
                <a:noFill/>
                <a:ln w="9525">
                  <a:solidFill>
                    <a:srgbClr val="3399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200">
                    <a:latin typeface="+mn-lt"/>
                  </a:endParaRPr>
                </a:p>
              </p:txBody>
            </p:sp>
            <p:sp>
              <p:nvSpPr>
                <p:cNvPr id="28" name="Rectangle 33">
                  <a:extLst>
                    <a:ext uri="{FF2B5EF4-FFF2-40B4-BE49-F238E27FC236}">
                      <a16:creationId xmlns:a16="http://schemas.microsoft.com/office/drawing/2014/main" id="{D0E004DF-5FC2-4C9D-582E-5780313EF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30" y="8826"/>
                  <a:ext cx="285" cy="71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en-US" altLang="en-US" sz="1200">
                    <a:solidFill>
                      <a:schemeClr val="bg1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  <p:grpSp>
            <p:nvGrpSpPr>
              <p:cNvPr id="29" name="Group 24">
                <a:extLst>
                  <a:ext uri="{FF2B5EF4-FFF2-40B4-BE49-F238E27FC236}">
                    <a16:creationId xmlns:a16="http://schemas.microsoft.com/office/drawing/2014/main" id="{5C1F474B-4847-C13A-1182-46A417BB6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92" y="5176611"/>
                <a:ext cx="1985963" cy="979488"/>
                <a:chOff x="242" y="2470"/>
                <a:chExt cx="1251" cy="617"/>
              </a:xfrm>
            </p:grpSpPr>
            <p:sp>
              <p:nvSpPr>
                <p:cNvPr id="30" name="AutoShape 34">
                  <a:extLst>
                    <a:ext uri="{FF2B5EF4-FFF2-40B4-BE49-F238E27FC236}">
                      <a16:creationId xmlns:a16="http://schemas.microsoft.com/office/drawing/2014/main" id="{E3D718A7-D80E-343E-5649-597988B3AF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" y="2470"/>
                  <a:ext cx="482" cy="197"/>
                </a:xfrm>
                <a:prstGeom prst="curvedDownArrow">
                  <a:avLst>
                    <a:gd name="adj1" fmla="val 48934"/>
                    <a:gd name="adj2" fmla="val 97868"/>
                    <a:gd name="adj3" fmla="val 33333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449263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Arial" charset="0"/>
                    <a:buNone/>
                  </a:pPr>
                  <a:endParaRPr lang="en-US" altLang="en-US" sz="1200">
                    <a:solidFill>
                      <a:schemeClr val="bg1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31" name="Freeform 35">
                  <a:extLst>
                    <a:ext uri="{FF2B5EF4-FFF2-40B4-BE49-F238E27FC236}">
                      <a16:creationId xmlns:a16="http://schemas.microsoft.com/office/drawing/2014/main" id="{2B255FF4-2C7E-9CFE-98E8-C9AE9D12C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" y="2645"/>
                  <a:ext cx="529" cy="422"/>
                </a:xfrm>
                <a:custGeom>
                  <a:avLst/>
                  <a:gdLst>
                    <a:gd name="T0" fmla="*/ 0 w 2500"/>
                    <a:gd name="T1" fmla="*/ 0 h 1493"/>
                    <a:gd name="T2" fmla="*/ 0 w 2500"/>
                    <a:gd name="T3" fmla="*/ 0 h 1493"/>
                    <a:gd name="T4" fmla="*/ 0 w 2500"/>
                    <a:gd name="T5" fmla="*/ 0 h 1493"/>
                    <a:gd name="T6" fmla="*/ 0 w 2500"/>
                    <a:gd name="T7" fmla="*/ 0 h 1493"/>
                    <a:gd name="T8" fmla="*/ 0 w 2500"/>
                    <a:gd name="T9" fmla="*/ 0 h 1493"/>
                    <a:gd name="T10" fmla="*/ 0 w 2500"/>
                    <a:gd name="T11" fmla="*/ 0 h 1493"/>
                    <a:gd name="T12" fmla="*/ 0 w 2500"/>
                    <a:gd name="T13" fmla="*/ 0 h 1493"/>
                    <a:gd name="T14" fmla="*/ 0 w 2500"/>
                    <a:gd name="T15" fmla="*/ 0 h 1493"/>
                    <a:gd name="T16" fmla="*/ 0 w 2500"/>
                    <a:gd name="T17" fmla="*/ 0 h 1493"/>
                    <a:gd name="T18" fmla="*/ 0 w 2500"/>
                    <a:gd name="T19" fmla="*/ 0 h 1493"/>
                    <a:gd name="T20" fmla="*/ 0 w 2500"/>
                    <a:gd name="T21" fmla="*/ 0 h 1493"/>
                    <a:gd name="T22" fmla="*/ 0 w 2500"/>
                    <a:gd name="T23" fmla="*/ 0 h 1493"/>
                    <a:gd name="T24" fmla="*/ 0 w 2500"/>
                    <a:gd name="T25" fmla="*/ 0 h 1493"/>
                    <a:gd name="T26" fmla="*/ 0 w 2500"/>
                    <a:gd name="T27" fmla="*/ 0 h 1493"/>
                    <a:gd name="T28" fmla="*/ 0 w 2500"/>
                    <a:gd name="T29" fmla="*/ 0 h 1493"/>
                    <a:gd name="T30" fmla="*/ 0 w 2500"/>
                    <a:gd name="T31" fmla="*/ 0 h 1493"/>
                    <a:gd name="T32" fmla="*/ 0 w 2500"/>
                    <a:gd name="T33" fmla="*/ 0 h 1493"/>
                    <a:gd name="T34" fmla="*/ 0 w 2500"/>
                    <a:gd name="T35" fmla="*/ 0 h 1493"/>
                    <a:gd name="T36" fmla="*/ 0 w 2500"/>
                    <a:gd name="T37" fmla="*/ 0 h 149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500"/>
                    <a:gd name="T58" fmla="*/ 0 h 1493"/>
                    <a:gd name="T59" fmla="*/ 2500 w 2500"/>
                    <a:gd name="T60" fmla="*/ 1493 h 149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500" h="1493">
                      <a:moveTo>
                        <a:pt x="0" y="1313"/>
                      </a:moveTo>
                      <a:cubicBezTo>
                        <a:pt x="28" y="1368"/>
                        <a:pt x="57" y="1423"/>
                        <a:pt x="100" y="1453"/>
                      </a:cubicBezTo>
                      <a:cubicBezTo>
                        <a:pt x="143" y="1483"/>
                        <a:pt x="213" y="1493"/>
                        <a:pt x="260" y="1493"/>
                      </a:cubicBezTo>
                      <a:cubicBezTo>
                        <a:pt x="307" y="1493"/>
                        <a:pt x="343" y="1480"/>
                        <a:pt x="380" y="1453"/>
                      </a:cubicBezTo>
                      <a:cubicBezTo>
                        <a:pt x="417" y="1426"/>
                        <a:pt x="443" y="1390"/>
                        <a:pt x="480" y="1333"/>
                      </a:cubicBezTo>
                      <a:cubicBezTo>
                        <a:pt x="517" y="1276"/>
                        <a:pt x="563" y="1193"/>
                        <a:pt x="600" y="1113"/>
                      </a:cubicBezTo>
                      <a:cubicBezTo>
                        <a:pt x="637" y="1033"/>
                        <a:pt x="653" y="960"/>
                        <a:pt x="700" y="853"/>
                      </a:cubicBezTo>
                      <a:cubicBezTo>
                        <a:pt x="747" y="746"/>
                        <a:pt x="830" y="573"/>
                        <a:pt x="880" y="473"/>
                      </a:cubicBezTo>
                      <a:cubicBezTo>
                        <a:pt x="930" y="373"/>
                        <a:pt x="953" y="323"/>
                        <a:pt x="1000" y="253"/>
                      </a:cubicBezTo>
                      <a:cubicBezTo>
                        <a:pt x="1047" y="183"/>
                        <a:pt x="1103" y="93"/>
                        <a:pt x="1160" y="53"/>
                      </a:cubicBezTo>
                      <a:cubicBezTo>
                        <a:pt x="1217" y="13"/>
                        <a:pt x="1290" y="0"/>
                        <a:pt x="1340" y="13"/>
                      </a:cubicBezTo>
                      <a:cubicBezTo>
                        <a:pt x="1390" y="26"/>
                        <a:pt x="1420" y="76"/>
                        <a:pt x="1460" y="133"/>
                      </a:cubicBezTo>
                      <a:cubicBezTo>
                        <a:pt x="1500" y="190"/>
                        <a:pt x="1530" y="243"/>
                        <a:pt x="1580" y="353"/>
                      </a:cubicBezTo>
                      <a:cubicBezTo>
                        <a:pt x="1630" y="463"/>
                        <a:pt x="1713" y="660"/>
                        <a:pt x="1760" y="793"/>
                      </a:cubicBezTo>
                      <a:cubicBezTo>
                        <a:pt x="1807" y="926"/>
                        <a:pt x="1823" y="1050"/>
                        <a:pt x="1860" y="1153"/>
                      </a:cubicBezTo>
                      <a:cubicBezTo>
                        <a:pt x="1897" y="1256"/>
                        <a:pt x="1907" y="1370"/>
                        <a:pt x="1980" y="1413"/>
                      </a:cubicBezTo>
                      <a:cubicBezTo>
                        <a:pt x="2053" y="1456"/>
                        <a:pt x="2224" y="1443"/>
                        <a:pt x="2300" y="1413"/>
                      </a:cubicBezTo>
                      <a:cubicBezTo>
                        <a:pt x="2376" y="1383"/>
                        <a:pt x="2407" y="1290"/>
                        <a:pt x="2440" y="1233"/>
                      </a:cubicBezTo>
                      <a:cubicBezTo>
                        <a:pt x="2473" y="1176"/>
                        <a:pt x="2486" y="1124"/>
                        <a:pt x="2500" y="1073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99CCFF"/>
                    </a:gs>
                    <a:gs pos="100000">
                      <a:srgbClr val="E4F2FF"/>
                    </a:gs>
                  </a:gsLst>
                  <a:lin ang="2700000" scaled="1"/>
                </a:gradFill>
                <a:ln w="31750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200">
                    <a:latin typeface="+mn-lt"/>
                  </a:endParaRPr>
                </a:p>
              </p:txBody>
            </p:sp>
            <p:sp>
              <p:nvSpPr>
                <p:cNvPr id="96" name="Freeform 36">
                  <a:extLst>
                    <a:ext uri="{FF2B5EF4-FFF2-40B4-BE49-F238E27FC236}">
                      <a16:creationId xmlns:a16="http://schemas.microsoft.com/office/drawing/2014/main" id="{A7090533-71DC-E386-FD1C-FE0817557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" y="2666"/>
                  <a:ext cx="529" cy="421"/>
                </a:xfrm>
                <a:custGeom>
                  <a:avLst/>
                  <a:gdLst>
                    <a:gd name="T0" fmla="*/ 0 w 2500"/>
                    <a:gd name="T1" fmla="*/ 0 h 1493"/>
                    <a:gd name="T2" fmla="*/ 0 w 2500"/>
                    <a:gd name="T3" fmla="*/ 0 h 1493"/>
                    <a:gd name="T4" fmla="*/ 0 w 2500"/>
                    <a:gd name="T5" fmla="*/ 0 h 1493"/>
                    <a:gd name="T6" fmla="*/ 0 w 2500"/>
                    <a:gd name="T7" fmla="*/ 0 h 1493"/>
                    <a:gd name="T8" fmla="*/ 0 w 2500"/>
                    <a:gd name="T9" fmla="*/ 0 h 1493"/>
                    <a:gd name="T10" fmla="*/ 0 w 2500"/>
                    <a:gd name="T11" fmla="*/ 0 h 1493"/>
                    <a:gd name="T12" fmla="*/ 0 w 2500"/>
                    <a:gd name="T13" fmla="*/ 0 h 1493"/>
                    <a:gd name="T14" fmla="*/ 0 w 2500"/>
                    <a:gd name="T15" fmla="*/ 0 h 1493"/>
                    <a:gd name="T16" fmla="*/ 0 w 2500"/>
                    <a:gd name="T17" fmla="*/ 0 h 1493"/>
                    <a:gd name="T18" fmla="*/ 0 w 2500"/>
                    <a:gd name="T19" fmla="*/ 0 h 1493"/>
                    <a:gd name="T20" fmla="*/ 0 w 2500"/>
                    <a:gd name="T21" fmla="*/ 0 h 1493"/>
                    <a:gd name="T22" fmla="*/ 0 w 2500"/>
                    <a:gd name="T23" fmla="*/ 0 h 1493"/>
                    <a:gd name="T24" fmla="*/ 0 w 2500"/>
                    <a:gd name="T25" fmla="*/ 0 h 1493"/>
                    <a:gd name="T26" fmla="*/ 0 w 2500"/>
                    <a:gd name="T27" fmla="*/ 0 h 1493"/>
                    <a:gd name="T28" fmla="*/ 0 w 2500"/>
                    <a:gd name="T29" fmla="*/ 0 h 1493"/>
                    <a:gd name="T30" fmla="*/ 0 w 2500"/>
                    <a:gd name="T31" fmla="*/ 0 h 1493"/>
                    <a:gd name="T32" fmla="*/ 0 w 2500"/>
                    <a:gd name="T33" fmla="*/ 0 h 1493"/>
                    <a:gd name="T34" fmla="*/ 0 w 2500"/>
                    <a:gd name="T35" fmla="*/ 0 h 1493"/>
                    <a:gd name="T36" fmla="*/ 0 w 2500"/>
                    <a:gd name="T37" fmla="*/ 0 h 149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500"/>
                    <a:gd name="T58" fmla="*/ 0 h 1493"/>
                    <a:gd name="T59" fmla="*/ 2500 w 2500"/>
                    <a:gd name="T60" fmla="*/ 1493 h 149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500" h="1493">
                      <a:moveTo>
                        <a:pt x="0" y="1313"/>
                      </a:moveTo>
                      <a:cubicBezTo>
                        <a:pt x="28" y="1368"/>
                        <a:pt x="57" y="1423"/>
                        <a:pt x="100" y="1453"/>
                      </a:cubicBezTo>
                      <a:cubicBezTo>
                        <a:pt x="143" y="1483"/>
                        <a:pt x="213" y="1493"/>
                        <a:pt x="260" y="1493"/>
                      </a:cubicBezTo>
                      <a:cubicBezTo>
                        <a:pt x="307" y="1493"/>
                        <a:pt x="343" y="1480"/>
                        <a:pt x="380" y="1453"/>
                      </a:cubicBezTo>
                      <a:cubicBezTo>
                        <a:pt x="417" y="1426"/>
                        <a:pt x="443" y="1390"/>
                        <a:pt x="480" y="1333"/>
                      </a:cubicBezTo>
                      <a:cubicBezTo>
                        <a:pt x="517" y="1276"/>
                        <a:pt x="563" y="1193"/>
                        <a:pt x="600" y="1113"/>
                      </a:cubicBezTo>
                      <a:cubicBezTo>
                        <a:pt x="637" y="1033"/>
                        <a:pt x="653" y="960"/>
                        <a:pt x="700" y="853"/>
                      </a:cubicBezTo>
                      <a:cubicBezTo>
                        <a:pt x="747" y="746"/>
                        <a:pt x="830" y="573"/>
                        <a:pt x="880" y="473"/>
                      </a:cubicBezTo>
                      <a:cubicBezTo>
                        <a:pt x="930" y="373"/>
                        <a:pt x="953" y="323"/>
                        <a:pt x="1000" y="253"/>
                      </a:cubicBezTo>
                      <a:cubicBezTo>
                        <a:pt x="1047" y="183"/>
                        <a:pt x="1103" y="93"/>
                        <a:pt x="1160" y="53"/>
                      </a:cubicBezTo>
                      <a:cubicBezTo>
                        <a:pt x="1217" y="13"/>
                        <a:pt x="1290" y="0"/>
                        <a:pt x="1340" y="13"/>
                      </a:cubicBezTo>
                      <a:cubicBezTo>
                        <a:pt x="1390" y="26"/>
                        <a:pt x="1420" y="76"/>
                        <a:pt x="1460" y="133"/>
                      </a:cubicBezTo>
                      <a:cubicBezTo>
                        <a:pt x="1500" y="190"/>
                        <a:pt x="1530" y="243"/>
                        <a:pt x="1580" y="353"/>
                      </a:cubicBezTo>
                      <a:cubicBezTo>
                        <a:pt x="1630" y="463"/>
                        <a:pt x="1713" y="660"/>
                        <a:pt x="1760" y="793"/>
                      </a:cubicBezTo>
                      <a:cubicBezTo>
                        <a:pt x="1807" y="926"/>
                        <a:pt x="1823" y="1050"/>
                        <a:pt x="1860" y="1153"/>
                      </a:cubicBezTo>
                      <a:cubicBezTo>
                        <a:pt x="1897" y="1256"/>
                        <a:pt x="1907" y="1370"/>
                        <a:pt x="1980" y="1413"/>
                      </a:cubicBezTo>
                      <a:cubicBezTo>
                        <a:pt x="2053" y="1456"/>
                        <a:pt x="2224" y="1443"/>
                        <a:pt x="2300" y="1413"/>
                      </a:cubicBezTo>
                      <a:cubicBezTo>
                        <a:pt x="2376" y="1383"/>
                        <a:pt x="2407" y="1290"/>
                        <a:pt x="2440" y="1233"/>
                      </a:cubicBezTo>
                      <a:cubicBezTo>
                        <a:pt x="2473" y="1176"/>
                        <a:pt x="2486" y="1124"/>
                        <a:pt x="2500" y="1073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99CCFF"/>
                    </a:gs>
                    <a:gs pos="100000">
                      <a:srgbClr val="E4F2FF"/>
                    </a:gs>
                  </a:gsLst>
                  <a:lin ang="2700000" scaled="1"/>
                </a:gradFill>
                <a:ln w="31750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200">
                    <a:latin typeface="+mn-lt"/>
                  </a:endParaRPr>
                </a:p>
              </p:txBody>
            </p:sp>
          </p:grpSp>
        </p:grpSp>
        <p:sp>
          <p:nvSpPr>
            <p:cNvPr id="19" name="Text Box 24">
              <a:extLst>
                <a:ext uri="{FF2B5EF4-FFF2-40B4-BE49-F238E27FC236}">
                  <a16:creationId xmlns:a16="http://schemas.microsoft.com/office/drawing/2014/main" id="{FE87D173-F7C6-A715-5671-8F41D296E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0948" y="3952559"/>
              <a:ext cx="1074883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r-FR" altLang="en-US" sz="1200" b="1" dirty="0">
                  <a:latin typeface="+mn-lt"/>
                  <a:ea typeface="Arial Unicode MS" pitchFamily="34" charset="-128"/>
                  <a:cs typeface="Arial Unicode MS" pitchFamily="34" charset="-128"/>
                </a:rPr>
                <a:t>Equipements de sûreté</a:t>
              </a:r>
            </a:p>
          </p:txBody>
        </p:sp>
      </p:grpSp>
      <p:pic>
        <p:nvPicPr>
          <p:cNvPr id="103" name="Picture 2">
            <a:extLst>
              <a:ext uri="{FF2B5EF4-FFF2-40B4-BE49-F238E27FC236}">
                <a16:creationId xmlns:a16="http://schemas.microsoft.com/office/drawing/2014/main" id="{711D00AC-E993-7AF4-55EE-36B40B0E6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42" y="61891"/>
            <a:ext cx="2461458" cy="208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Inondation">
            <a:extLst>
              <a:ext uri="{FF2B5EF4-FFF2-40B4-BE49-F238E27FC236}">
                <a16:creationId xmlns:a16="http://schemas.microsoft.com/office/drawing/2014/main" id="{7C5835C1-1C50-4FE3-5BA7-952D0E08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702" y="3242407"/>
            <a:ext cx="1132314" cy="151669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caniveau2">
            <a:extLst>
              <a:ext uri="{FF2B5EF4-FFF2-40B4-BE49-F238E27FC236}">
                <a16:creationId xmlns:a16="http://schemas.microsoft.com/office/drawing/2014/main" id="{2EA4C391-1069-9ABE-1F65-B7AEB93D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23" y="2474545"/>
            <a:ext cx="1141951" cy="142218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Espace réservé du pied de page 2">
            <a:extLst>
              <a:ext uri="{FF2B5EF4-FFF2-40B4-BE49-F238E27FC236}">
                <a16:creationId xmlns:a16="http://schemas.microsoft.com/office/drawing/2014/main" id="{DB637BF6-9485-1C14-7B90-771C70692C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727119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Evolution de la prise en compte du risque d’inondation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90F97-7D7B-EF6E-794F-42ED00F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64" y="862773"/>
            <a:ext cx="7078662" cy="2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REX Blayais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Mesures et actions suite à l’incident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200" kern="0" dirty="0">
              <a:solidFill>
                <a:srgbClr val="000000"/>
              </a:solidFill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845CD768-FD4F-08C7-68CE-5F22A1E15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795" y="908939"/>
            <a:ext cx="914033" cy="46166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Inondation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Le Blayais 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F7B19E9-045B-8C51-E183-2D7FC39A0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617" y="4195016"/>
            <a:ext cx="2441575" cy="461665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1999 – 2007 </a:t>
            </a:r>
            <a:br>
              <a:rPr kumimoji="0" lang="fr-FR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kumimoji="0" lang="fr-FR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Application aux 19 Sites EDF </a:t>
            </a:r>
          </a:p>
        </p:txBody>
      </p:sp>
      <p:sp>
        <p:nvSpPr>
          <p:cNvPr id="14" name="Text Box 4">
            <a:hlinkClick r:id="rId2" action="ppaction://hlinksldjump"/>
            <a:extLst>
              <a:ext uri="{FF2B5EF4-FFF2-40B4-BE49-F238E27FC236}">
                <a16:creationId xmlns:a16="http://schemas.microsoft.com/office/drawing/2014/main" id="{0EFFF0B0-17CB-C509-9D51-23A5F5230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86" y="2249033"/>
            <a:ext cx="2361473" cy="83099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800" marR="0" lvl="0" indent="-1778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Actions de court terme :</a:t>
            </a: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au Blayais</a:t>
            </a: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sur les autres centrales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D45E669-9479-976E-E0F2-35040441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898" y="2198681"/>
            <a:ext cx="2338021" cy="461665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Besoin de révision RFS I.2.e</a:t>
            </a:r>
            <a:b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Toutes installations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8862C2C-048E-CB62-8B82-CEB23D83C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940" y="4147554"/>
            <a:ext cx="2441574" cy="646331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2010-2013</a:t>
            </a:r>
            <a:b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Consultation publique et diffusion du </a:t>
            </a: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Guide n°13 de l’ASN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9851D0F7-9C3A-2245-9A0E-35921D57E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384" y="2937347"/>
            <a:ext cx="2338021" cy="923330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2005 – 2009</a:t>
            </a:r>
            <a:b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Groupe de travail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kern="0" dirty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Elaboration d’un état de l’art</a:t>
            </a:r>
            <a:br>
              <a:rPr lang="fr-FR" altLang="en-US" sz="1200" kern="0" dirty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altLang="en-US" sz="1200" kern="0" dirty="0">
                <a:solidFill>
                  <a:srgbClr val="0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Rédaction d’un projet de guide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8" name="AutoShape 8">
            <a:extLst>
              <a:ext uri="{FF2B5EF4-FFF2-40B4-BE49-F238E27FC236}">
                <a16:creationId xmlns:a16="http://schemas.microsoft.com/office/drawing/2014/main" id="{B0389D33-6B72-B69D-9118-5D42B99EE1D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600222" y="357368"/>
            <a:ext cx="878884" cy="2858293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AutoShape 9">
            <a:extLst>
              <a:ext uri="{FF2B5EF4-FFF2-40B4-BE49-F238E27FC236}">
                <a16:creationId xmlns:a16="http://schemas.microsoft.com/office/drawing/2014/main" id="{C6C04EA4-C1A3-84AF-A2FB-50BD5875C17A}"/>
              </a:ext>
            </a:extLst>
          </p:cNvPr>
          <p:cNvCxnSpPr>
            <a:cxnSpLocks noChangeShapeType="1"/>
            <a:stCxn id="3" idx="2"/>
            <a:endCxn id="15" idx="0"/>
          </p:cNvCxnSpPr>
          <p:nvPr/>
        </p:nvCxnSpPr>
        <p:spPr bwMode="auto">
          <a:xfrm rot="16200000" flipH="1">
            <a:off x="5668322" y="171093"/>
            <a:ext cx="828077" cy="3227097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10">
            <a:extLst>
              <a:ext uri="{FF2B5EF4-FFF2-40B4-BE49-F238E27FC236}">
                <a16:creationId xmlns:a16="http://schemas.microsoft.com/office/drawing/2014/main" id="{57593B66-58D0-5E71-C386-0E3C4B90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617" y="2225957"/>
            <a:ext cx="2441575" cy="1477328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1999 – 2001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Méthodologie REX-Blayais (EDF)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kern="0" dirty="0">
                <a:solidFill>
                  <a:srgbClr val="C00000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D</a:t>
            </a:r>
            <a:r>
              <a:rPr kumimoji="0" lang="fr-F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éfinition</a:t>
            </a: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de nouveaux aléas d’inondation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kern="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</a:t>
            </a:r>
            <a:r>
              <a:rPr kumimoji="0" lang="fr-F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rotection</a:t>
            </a:r>
            <a:r>
              <a:rPr kumimoji="0" lang="fr-F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contre les différents effets possibles d’une inondation</a:t>
            </a:r>
          </a:p>
        </p:txBody>
      </p:sp>
      <p:cxnSp>
        <p:nvCxnSpPr>
          <p:cNvPr id="21" name="AutoShape 11">
            <a:extLst>
              <a:ext uri="{FF2B5EF4-FFF2-40B4-BE49-F238E27FC236}">
                <a16:creationId xmlns:a16="http://schemas.microsoft.com/office/drawing/2014/main" id="{D0AC59D1-3C93-8E4C-2392-3AC945435FE4}"/>
              </a:ext>
            </a:extLst>
          </p:cNvPr>
          <p:cNvCxnSpPr>
            <a:cxnSpLocks noChangeShapeType="1"/>
            <a:stCxn id="15" idx="2"/>
            <a:endCxn id="17" idx="0"/>
          </p:cNvCxnSpPr>
          <p:nvPr/>
        </p:nvCxnSpPr>
        <p:spPr bwMode="auto">
          <a:xfrm flipH="1">
            <a:off x="7692395" y="2660346"/>
            <a:ext cx="3514" cy="277001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AutoShape 12">
            <a:extLst>
              <a:ext uri="{FF2B5EF4-FFF2-40B4-BE49-F238E27FC236}">
                <a16:creationId xmlns:a16="http://schemas.microsoft.com/office/drawing/2014/main" id="{84526D76-5D45-8AB0-EEF1-C8556161248B}"/>
              </a:ext>
            </a:extLst>
          </p:cNvPr>
          <p:cNvCxnSpPr>
            <a:cxnSpLocks noChangeShapeType="1"/>
            <a:stCxn id="17" idx="2"/>
            <a:endCxn id="16" idx="0"/>
          </p:cNvCxnSpPr>
          <p:nvPr/>
        </p:nvCxnSpPr>
        <p:spPr bwMode="auto">
          <a:xfrm>
            <a:off x="7692395" y="3860677"/>
            <a:ext cx="10332" cy="28687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AutoShape 13">
            <a:extLst>
              <a:ext uri="{FF2B5EF4-FFF2-40B4-BE49-F238E27FC236}">
                <a16:creationId xmlns:a16="http://schemas.microsoft.com/office/drawing/2014/main" id="{537B3479-D82B-2618-41E2-5BA387EAD7F1}"/>
              </a:ext>
            </a:extLst>
          </p:cNvPr>
          <p:cNvCxnSpPr>
            <a:cxnSpLocks noChangeShapeType="1"/>
            <a:endCxn id="17" idx="1"/>
          </p:cNvCxnSpPr>
          <p:nvPr/>
        </p:nvCxnSpPr>
        <p:spPr bwMode="auto">
          <a:xfrm>
            <a:off x="5895039" y="3388679"/>
            <a:ext cx="628345" cy="10333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AutoShape 15">
            <a:extLst>
              <a:ext uri="{FF2B5EF4-FFF2-40B4-BE49-F238E27FC236}">
                <a16:creationId xmlns:a16="http://schemas.microsoft.com/office/drawing/2014/main" id="{8E6AB279-3A43-46C5-3A75-C2A77349440F}"/>
              </a:ext>
            </a:extLst>
          </p:cNvPr>
          <p:cNvCxnSpPr>
            <a:cxnSpLocks noChangeShapeType="1"/>
            <a:stCxn id="20" idx="2"/>
            <a:endCxn id="5" idx="0"/>
          </p:cNvCxnSpPr>
          <p:nvPr/>
        </p:nvCxnSpPr>
        <p:spPr bwMode="auto">
          <a:xfrm>
            <a:off x="4691405" y="3703285"/>
            <a:ext cx="0" cy="491731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AutoShape 16">
            <a:extLst>
              <a:ext uri="{FF2B5EF4-FFF2-40B4-BE49-F238E27FC236}">
                <a16:creationId xmlns:a16="http://schemas.microsoft.com/office/drawing/2014/main" id="{DC2C52F2-53E7-3196-5B34-DA9360003A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3284" y="1781121"/>
            <a:ext cx="0" cy="439443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Connecteur : en angle 115">
            <a:extLst>
              <a:ext uri="{FF2B5EF4-FFF2-40B4-BE49-F238E27FC236}">
                <a16:creationId xmlns:a16="http://schemas.microsoft.com/office/drawing/2014/main" id="{3EBE5A89-C181-5E6A-8A01-76597F22C93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912192" y="3385144"/>
            <a:ext cx="279708" cy="1040705"/>
          </a:xfrm>
          <a:prstGeom prst="bentConnector2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94CD5CD2-B86D-5BC0-B01C-5A4CAA4EB2A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85294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416B173-6B90-444B-9BEF-A148140E2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-899"/>
          <a:stretch/>
        </p:blipFill>
        <p:spPr bwMode="auto">
          <a:xfrm>
            <a:off x="3626664" y="2339081"/>
            <a:ext cx="5338282" cy="240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Evolution de la prise en compte du risque d’inondation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90F97-7D7B-EF6E-794F-42ED00F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64" y="862773"/>
            <a:ext cx="4781127" cy="2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Guide n°13 de l’ASN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11 situations de référence d’inondation (SRI)</a:t>
            </a:r>
          </a:p>
          <a:p>
            <a:pPr marL="541337" lvl="2" indent="-171450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latin typeface="+mn-lt"/>
              </a:rPr>
              <a:t>Aléa cible : période de retour </a:t>
            </a:r>
            <a:r>
              <a:rPr lang="fr-FR" alt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décamillénale (10</a:t>
            </a:r>
            <a:r>
              <a:rPr lang="fr-FR" altLang="en-US" sz="1400" kern="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-4</a:t>
            </a:r>
            <a:r>
              <a:rPr lang="fr-FR" alt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/an)</a:t>
            </a:r>
          </a:p>
          <a:p>
            <a:pPr marL="541337" lvl="2" indent="-171450">
              <a:lnSpc>
                <a:spcPct val="100000"/>
              </a:lnSpc>
              <a:spcBef>
                <a:spcPts val="3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latin typeface="+mn-lt"/>
              </a:rPr>
              <a:t>Prise en compte des incertitudes</a:t>
            </a:r>
          </a:p>
          <a:p>
            <a:pPr marL="949324" lvl="3" indent="-171450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latin typeface="+mn-lt"/>
              </a:rPr>
              <a:t>Méthodes statistiques (intervalles de confiance)</a:t>
            </a:r>
          </a:p>
          <a:p>
            <a:pPr marL="949324" lvl="3" indent="-171450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latin typeface="+mn-lt"/>
              </a:rPr>
              <a:t>Pénalisation d’un paramètre influent</a:t>
            </a:r>
            <a:endParaRPr lang="fr-FR" altLang="en-US" sz="1200" kern="0" dirty="0">
              <a:solidFill>
                <a:srgbClr val="000000"/>
              </a:solidFill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A4126A-8696-D5A5-1B5A-41043943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05">
            <a:off x="1774328" y="3042126"/>
            <a:ext cx="1188099" cy="167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AC3F1D2-06EA-9DA7-D1EC-1C63CB0D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1" y="2559470"/>
            <a:ext cx="1392703" cy="1961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4D47B06-6785-2FFE-AFE1-7792A1F09C21}"/>
              </a:ext>
            </a:extLst>
          </p:cNvPr>
          <p:cNvSpPr/>
          <p:nvPr/>
        </p:nvSpPr>
        <p:spPr>
          <a:xfrm>
            <a:off x="3468914" y="3343922"/>
            <a:ext cx="1103086" cy="449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26D6F55-6E80-7359-C82C-E9D9587C7239}"/>
              </a:ext>
            </a:extLst>
          </p:cNvPr>
          <p:cNvSpPr txBox="1"/>
          <p:nvPr/>
        </p:nvSpPr>
        <p:spPr>
          <a:xfrm>
            <a:off x="3165061" y="2886894"/>
            <a:ext cx="119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  <a:latin typeface="+mn-lt"/>
              </a:rPr>
              <a:t>SRI propres aux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  <a:latin typeface="+mn-lt"/>
              </a:rPr>
              <a:t> sites côtiers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B3224722-EB20-EDDC-4E4D-A65F2AC0E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528" y="1162225"/>
            <a:ext cx="4184889" cy="79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41337" lvl="2" indent="-171450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latin typeface="+mn-lt"/>
              </a:rPr>
              <a:t>Combinaison d’événements dépendants</a:t>
            </a:r>
          </a:p>
          <a:p>
            <a:pPr marL="369887" lvl="2" indent="0">
              <a:lnSpc>
                <a:spcPct val="100000"/>
              </a:lnSpc>
              <a:buClr>
                <a:schemeClr val="accent2">
                  <a:lumMod val="50000"/>
                </a:schemeClr>
              </a:buClr>
              <a:buNone/>
            </a:pPr>
            <a:endParaRPr lang="fr-FR" altLang="en-US" sz="1400" kern="0" dirty="0"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altLang="en-US" sz="1400" kern="0" dirty="0">
                <a:latin typeface="+mn-lt"/>
              </a:rPr>
              <a:t>Principes de protection contre l’inondation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200" kern="0" dirty="0">
              <a:solidFill>
                <a:srgbClr val="000000"/>
              </a:solidFill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D34571-06EA-C865-2E30-05A509CF51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99462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situations de référence (SRI) pour les sites côtiers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90F97-7D7B-EF6E-794F-42ED00F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36" y="752840"/>
            <a:ext cx="5867553" cy="33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SRI Niveau marin (statique)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2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200" kern="0" dirty="0">
              <a:solidFill>
                <a:srgbClr val="000000"/>
              </a:solidFill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200" kern="0" dirty="0">
              <a:solidFill>
                <a:srgbClr val="000000"/>
              </a:solidFill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200" kern="0" dirty="0">
              <a:solidFill>
                <a:srgbClr val="000000"/>
              </a:solidFill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altLang="en-US" sz="1200" kern="0" dirty="0">
              <a:solidFill>
                <a:srgbClr val="000000"/>
              </a:solidFill>
              <a:latin typeface="+mn-lt"/>
            </a:endParaRP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endParaRPr lang="fr-FR" sz="1200" dirty="0">
              <a:latin typeface="+mn-lt"/>
            </a:endParaRP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endParaRPr lang="fr-FR" altLang="en-US" sz="1200" dirty="0"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D7621077-A7B6-0752-1ED3-E077B3DB9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193" y="1079990"/>
            <a:ext cx="5024223" cy="1400383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lvl="1" indent="0" defTabSz="912813">
              <a:spcBef>
                <a:spcPts val="600"/>
              </a:spcBef>
              <a:buNone/>
            </a:pPr>
            <a:r>
              <a:rPr lang="fr-FR" sz="1400" dirty="0">
                <a:latin typeface="+mj-lt"/>
              </a:rPr>
              <a:t>  	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Niveau maximal de la marée théorique</a:t>
            </a:r>
          </a:p>
          <a:p>
            <a:pPr marL="135719" lvl="1" indent="0" defTabSz="912813">
              <a:spcBef>
                <a:spcPts val="600"/>
              </a:spcBef>
              <a:buNone/>
            </a:pPr>
            <a:r>
              <a:rPr lang="fr-FR" sz="1400" dirty="0">
                <a:latin typeface="+mj-lt"/>
              </a:rPr>
              <a:t>+  	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Surcote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millennale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400" dirty="0">
                <a:latin typeface="+mj-lt"/>
              </a:rPr>
              <a:t>(BS IC70 %)</a:t>
            </a:r>
          </a:p>
          <a:p>
            <a:pPr marL="135719" lvl="1" indent="0" defTabSz="912813">
              <a:spcBef>
                <a:spcPts val="600"/>
              </a:spcBef>
              <a:buNone/>
            </a:pPr>
            <a:r>
              <a:rPr lang="fr-FR" sz="1400" dirty="0">
                <a:latin typeface="+mj-lt"/>
              </a:rPr>
              <a:t>+ 	Majoration de 1m en l’absence d’un modèle 	statistique adapté aux horsains</a:t>
            </a:r>
          </a:p>
          <a:p>
            <a:pPr marL="135719" lvl="1" indent="0" defTabSz="912813">
              <a:spcBef>
                <a:spcPts val="600"/>
              </a:spcBef>
            </a:pPr>
            <a:r>
              <a:rPr lang="fr-FR" sz="1400" dirty="0">
                <a:latin typeface="+mj-lt"/>
              </a:rPr>
              <a:t>+  	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Evolution du niveau marin moyen</a:t>
            </a:r>
            <a:endParaRPr lang="fr-FR" altLang="en-US" sz="1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8E38B0E-F453-71F9-BE4F-0F3F43CFB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59" y="1190792"/>
            <a:ext cx="1945838" cy="133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058509-073B-8B2D-76CC-702578EFF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" t="905" b="50000"/>
          <a:stretch/>
        </p:blipFill>
        <p:spPr>
          <a:xfrm>
            <a:off x="7446611" y="3470060"/>
            <a:ext cx="1472148" cy="13634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E75758-F25B-8B7A-A168-BC56B5FC0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830" y="2769955"/>
            <a:ext cx="1472148" cy="1324615"/>
          </a:xfrm>
          <a:prstGeom prst="rect">
            <a:avLst/>
          </a:prstGeom>
        </p:spPr>
      </p:pic>
      <p:sp>
        <p:nvSpPr>
          <p:cNvPr id="12" name="Signe Plus 11">
            <a:extLst>
              <a:ext uri="{FF2B5EF4-FFF2-40B4-BE49-F238E27FC236}">
                <a16:creationId xmlns:a16="http://schemas.microsoft.com/office/drawing/2014/main" id="{2DE819CC-79FF-ED7F-FED0-1CD04EF08347}"/>
              </a:ext>
            </a:extLst>
          </p:cNvPr>
          <p:cNvSpPr/>
          <p:nvPr/>
        </p:nvSpPr>
        <p:spPr>
          <a:xfrm>
            <a:off x="7410439" y="3809077"/>
            <a:ext cx="310565" cy="287261"/>
          </a:xfrm>
          <a:prstGeom prst="mathPlus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1132B83-6BA0-C3F9-51ED-67E79B3D3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53" y="2977585"/>
            <a:ext cx="5663815" cy="144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18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Cumul</a:t>
            </a:r>
            <a:r>
              <a:rPr lang="fr-FR" altLang="en-US" sz="1400" dirty="0">
                <a:latin typeface="+mn-lt"/>
              </a:rPr>
              <a:t> de niveaux élevés de marée et surcote pour atteindre un niveau décamillénal</a:t>
            </a: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12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latin typeface="+mn-lt"/>
              </a:rPr>
              <a:t>Alternative : estimation d’un niveau décamillénal par une méthode des probabilités jointes entre les distributions de marée et de surcote, </a:t>
            </a:r>
            <a:r>
              <a:rPr lang="fr-FR" altLang="en-US" sz="1400" u="sng" dirty="0">
                <a:latin typeface="+mn-lt"/>
              </a:rPr>
              <a:t>sous réserve que le modèle soit satisfaisant vis-à-vis des horsains</a:t>
            </a: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12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latin typeface="+mn-lt"/>
              </a:rPr>
              <a:t>Evolution du niveau marin moyen : pour différents horizons temporels</a:t>
            </a:r>
            <a:endParaRPr kumimoji="0" lang="fr-FR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888242E-40F4-218D-0A26-88C2DA4DDDC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5499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70CFF-C43F-BEA8-A4DA-BA2863F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situations de référence pour les sites côtiers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A6FBB0-C403-5FAB-F33A-0720A4ACAB8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90F97-7D7B-EF6E-794F-42ED00F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51" y="902793"/>
            <a:ext cx="8170658" cy="37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9138" indent="-176213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065213" indent="-1666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473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881188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3383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r>
              <a:rPr lang="fr-FR" altLang="en-US" sz="1400" b="1" dirty="0">
                <a:latin typeface="+mn-lt"/>
              </a:rPr>
              <a:t>SRI Vagues</a:t>
            </a:r>
          </a:p>
          <a:p>
            <a:pPr marL="132148" marR="0" lvl="1" indent="-132148" defTabSz="912813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  <a:tabLst/>
              <a:defRPr/>
            </a:pPr>
            <a:endParaRPr lang="fr-FR" altLang="en-US" sz="1400" b="1" dirty="0"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sz="1400" kern="0" dirty="0"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sz="1400" kern="0" dirty="0">
              <a:latin typeface="+mn-lt"/>
            </a:endParaRPr>
          </a:p>
          <a:p>
            <a:pPr marL="541337" lvl="2" indent="-171450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sz="1400" kern="0" dirty="0">
              <a:latin typeface="+mn-lt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400" kern="0" dirty="0">
                <a:latin typeface="+mn-lt"/>
              </a:rPr>
              <a:t>Vagues océaniques (</a:t>
            </a:r>
            <a:r>
              <a:rPr lang="fr-FR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houle</a:t>
            </a:r>
            <a:r>
              <a:rPr lang="fr-FR" sz="1400" kern="0" dirty="0">
                <a:latin typeface="+mn-lt"/>
              </a:rPr>
              <a:t>) générées par le vent à une grande distance du site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fr-FR" sz="1400" kern="0" dirty="0">
                <a:latin typeface="+mn-lt"/>
              </a:rPr>
              <a:t> Vagues levées par le vent local (</a:t>
            </a:r>
            <a:r>
              <a:rPr lang="fr-FR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clapot</a:t>
            </a:r>
            <a:r>
              <a:rPr lang="fr-FR" sz="1400" kern="0" dirty="0">
                <a:latin typeface="+mn-lt"/>
              </a:rPr>
              <a:t>) sur un domaine de faible étendue</a:t>
            </a: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sz="1400" kern="0" dirty="0">
              <a:latin typeface="+mn-lt"/>
            </a:endParaRPr>
          </a:p>
          <a:p>
            <a:pPr marL="655637" lvl="2" indent="-285750" defTabSz="449263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r>
              <a:rPr lang="fr-FR" altLang="en-US" sz="1400" dirty="0">
                <a:latin typeface="+mn-lt"/>
                <a:ea typeface="Arial Unicode MS" pitchFamily="34" charset="-128"/>
                <a:cs typeface="Arial Unicode MS" pitchFamily="34" charset="-128"/>
              </a:rPr>
              <a:t>Définies au large (hors influence bathymétrie)</a:t>
            </a:r>
          </a:p>
          <a:p>
            <a:pPr marL="655637" lvl="2" indent="-285750" defTabSz="449263" eaLnBrk="1" hangingPunct="1">
              <a:lnSpc>
                <a:spcPct val="100000"/>
              </a:lnSpc>
              <a:buClr>
                <a:schemeClr val="accent2">
                  <a:lumMod val="50000"/>
                </a:schemeClr>
              </a:buClr>
              <a:buFont typeface="Wingdings" pitchFamily="2" charset="2"/>
              <a:buChar char="è"/>
            </a:pPr>
            <a:r>
              <a:rPr lang="fr-FR" altLang="en-US" sz="1400" dirty="0">
                <a:latin typeface="+mn-lt"/>
                <a:ea typeface="Arial Unicode MS" pitchFamily="34" charset="-128"/>
                <a:cs typeface="Arial Unicode MS" pitchFamily="34" charset="-128"/>
              </a:rPr>
              <a:t>Modélisation numérique (et/ou physique) jusqu’au site en considérant </a:t>
            </a:r>
            <a:r>
              <a:rPr lang="fr-FR" sz="1400" dirty="0">
                <a:latin typeface="+mn-lt"/>
                <a:ea typeface="Arial Unicode MS" pitchFamily="34" charset="-128"/>
                <a:cs typeface="Arial Unicode MS" pitchFamily="34" charset="-128"/>
              </a:rPr>
              <a:t>une ou plusieurs directions majorantes pour les franchissements des différentes protections du site </a:t>
            </a:r>
            <a:endParaRPr lang="fr-FR" altLang="en-US" sz="14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541337" lvl="2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fr-FR" sz="1400" kern="0" dirty="0">
              <a:latin typeface="+mn-lt"/>
            </a:endParaRPr>
          </a:p>
          <a:p>
            <a:pPr marL="631825" lvl="2" indent="-285750" algn="just" defTabSz="912813" eaLnBrk="1" hangingPunct="1">
              <a:lnSpc>
                <a:spcPct val="90000"/>
              </a:lnSpc>
              <a:spcBef>
                <a:spcPts val="12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r>
              <a:rPr lang="fr-FR" alt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Conjonction vagues-surcotes (initiateur commun : tempête)</a:t>
            </a:r>
            <a:endParaRPr lang="fr-FR" altLang="en-US" sz="1400" dirty="0">
              <a:latin typeface="+mn-lt"/>
            </a:endParaRP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endParaRPr lang="fr-FR" sz="1200" dirty="0">
              <a:latin typeface="+mn-lt"/>
            </a:endParaRPr>
          </a:p>
          <a:p>
            <a:pPr marL="285750" lvl="1" indent="-285750" algn="just" defTabSz="912813" eaLnBrk="1" hangingPunct="1">
              <a:lnSpc>
                <a:spcPct val="90000"/>
              </a:lnSpc>
              <a:spcBef>
                <a:spcPts val="600"/>
              </a:spcBef>
              <a:buClr>
                <a:srgbClr val="7D9ED5"/>
              </a:buClr>
              <a:buSzPct val="75000"/>
              <a:buFont typeface="Wingdings" panose="05000000000000000000" pitchFamily="2" charset="2"/>
              <a:buChar char="Ä"/>
            </a:pPr>
            <a:endParaRPr lang="fr-FR" altLang="en-US" sz="1200" dirty="0">
              <a:latin typeface="+mn-lt"/>
            </a:endParaRPr>
          </a:p>
          <a:p>
            <a:pPr marL="132148" lvl="1" indent="-132148" defTabSz="912813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Char char="▌"/>
            </a:pPr>
            <a:endParaRPr kumimoji="0" lang="fr-FR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D7621077-A7B6-0752-1ED3-E077B3DB9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358" y="1459013"/>
            <a:ext cx="4321147" cy="307777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lvl="1" indent="0" algn="ctr" defTabSz="912813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Vagues centennales </a:t>
            </a:r>
            <a:r>
              <a:rPr lang="fr-FR" sz="1400" dirty="0">
                <a:latin typeface="+mn-lt"/>
              </a:rPr>
              <a:t>propagées sur SRI niveau marin</a:t>
            </a:r>
            <a:endParaRPr lang="fr-FR" altLang="en-US" sz="1400" dirty="0">
              <a:latin typeface="+mn-lt"/>
            </a:endParaRPr>
          </a:p>
        </p:txBody>
      </p:sp>
      <p:grpSp>
        <p:nvGrpSpPr>
          <p:cNvPr id="6" name="Groupe 4">
            <a:extLst>
              <a:ext uri="{FF2B5EF4-FFF2-40B4-BE49-F238E27FC236}">
                <a16:creationId xmlns:a16="http://schemas.microsoft.com/office/drawing/2014/main" id="{AAEEDC9C-2D20-F54B-6EB2-02B3FE180F07}"/>
              </a:ext>
            </a:extLst>
          </p:cNvPr>
          <p:cNvGrpSpPr>
            <a:grpSpLocks/>
          </p:cNvGrpSpPr>
          <p:nvPr/>
        </p:nvGrpSpPr>
        <p:grpSpPr bwMode="auto">
          <a:xfrm>
            <a:off x="6107040" y="338024"/>
            <a:ext cx="2813447" cy="1440656"/>
            <a:chOff x="734219" y="3958559"/>
            <a:chExt cx="3751262" cy="1921245"/>
          </a:xfrm>
        </p:grpSpPr>
        <p:sp>
          <p:nvSpPr>
            <p:cNvPr id="7" name="Freeform 77">
              <a:extLst>
                <a:ext uri="{FF2B5EF4-FFF2-40B4-BE49-F238E27FC236}">
                  <a16:creationId xmlns:a16="http://schemas.microsoft.com/office/drawing/2014/main" id="{2B55844F-C262-EC11-CC8C-2415D1A03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506" y="4834731"/>
              <a:ext cx="53975" cy="60325"/>
            </a:xfrm>
            <a:custGeom>
              <a:avLst/>
              <a:gdLst>
                <a:gd name="T0" fmla="*/ 0 w 57"/>
                <a:gd name="T1" fmla="*/ 2147483647 h 57"/>
                <a:gd name="T2" fmla="*/ 0 w 57"/>
                <a:gd name="T3" fmla="*/ 2147483647 h 57"/>
                <a:gd name="T4" fmla="*/ 0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2147483647 w 57"/>
                <a:gd name="T11" fmla="*/ 0 h 57"/>
                <a:gd name="T12" fmla="*/ 2147483647 w 57"/>
                <a:gd name="T13" fmla="*/ 0 h 57"/>
                <a:gd name="T14" fmla="*/ 2147483647 w 57"/>
                <a:gd name="T15" fmla="*/ 0 h 57"/>
                <a:gd name="T16" fmla="*/ 2147483647 w 57"/>
                <a:gd name="T17" fmla="*/ 0 h 57"/>
                <a:gd name="T18" fmla="*/ 2147483647 w 57"/>
                <a:gd name="T19" fmla="*/ 0 h 57"/>
                <a:gd name="T20" fmla="*/ 2147483647 w 57"/>
                <a:gd name="T21" fmla="*/ 0 h 57"/>
                <a:gd name="T22" fmla="*/ 2147483647 w 57"/>
                <a:gd name="T23" fmla="*/ 0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2147483647 h 57"/>
                <a:gd name="T44" fmla="*/ 2147483647 w 57"/>
                <a:gd name="T45" fmla="*/ 2147483647 h 57"/>
                <a:gd name="T46" fmla="*/ 2147483647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0 w 57"/>
                <a:gd name="T61" fmla="*/ 2147483647 h 57"/>
                <a:gd name="T62" fmla="*/ 0 w 57"/>
                <a:gd name="T63" fmla="*/ 2147483647 h 57"/>
                <a:gd name="T64" fmla="*/ 0 w 57"/>
                <a:gd name="T65" fmla="*/ 2147483647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7"/>
                <a:gd name="T100" fmla="*/ 0 h 57"/>
                <a:gd name="T101" fmla="*/ 57 w 57"/>
                <a:gd name="T102" fmla="*/ 57 h 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7" h="57">
                  <a:moveTo>
                    <a:pt x="0" y="28"/>
                  </a:moveTo>
                  <a:lnTo>
                    <a:pt x="0" y="19"/>
                  </a:lnTo>
                  <a:lnTo>
                    <a:pt x="10" y="9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8" y="9"/>
                  </a:lnTo>
                  <a:lnTo>
                    <a:pt x="48" y="19"/>
                  </a:lnTo>
                  <a:lnTo>
                    <a:pt x="57" y="19"/>
                  </a:lnTo>
                  <a:lnTo>
                    <a:pt x="57" y="28"/>
                  </a:lnTo>
                  <a:lnTo>
                    <a:pt x="57" y="38"/>
                  </a:lnTo>
                  <a:lnTo>
                    <a:pt x="48" y="38"/>
                  </a:lnTo>
                  <a:lnTo>
                    <a:pt x="48" y="47"/>
                  </a:lnTo>
                  <a:lnTo>
                    <a:pt x="38" y="57"/>
                  </a:lnTo>
                  <a:lnTo>
                    <a:pt x="29" y="57"/>
                  </a:lnTo>
                  <a:lnTo>
                    <a:pt x="19" y="57"/>
                  </a:lnTo>
                  <a:lnTo>
                    <a:pt x="10" y="57"/>
                  </a:lnTo>
                  <a:lnTo>
                    <a:pt x="10" y="47"/>
                  </a:lnTo>
                  <a:lnTo>
                    <a:pt x="0" y="3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4F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0" name="Line 78">
              <a:extLst>
                <a:ext uri="{FF2B5EF4-FFF2-40B4-BE49-F238E27FC236}">
                  <a16:creationId xmlns:a16="http://schemas.microsoft.com/office/drawing/2014/main" id="{BC49E13E-782B-D135-E263-6EDC7ECB5A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0206" y="4025106"/>
              <a:ext cx="15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4" name="Freeform 92">
              <a:extLst>
                <a:ext uri="{FF2B5EF4-FFF2-40B4-BE49-F238E27FC236}">
                  <a16:creationId xmlns:a16="http://schemas.microsoft.com/office/drawing/2014/main" id="{6EA382C8-D7EF-6EE2-ECBE-5109002F0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506" y="4834731"/>
              <a:ext cx="53975" cy="60325"/>
            </a:xfrm>
            <a:custGeom>
              <a:avLst/>
              <a:gdLst>
                <a:gd name="T0" fmla="*/ 0 w 57"/>
                <a:gd name="T1" fmla="*/ 2147483647 h 57"/>
                <a:gd name="T2" fmla="*/ 0 w 57"/>
                <a:gd name="T3" fmla="*/ 2147483647 h 57"/>
                <a:gd name="T4" fmla="*/ 0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2147483647 w 57"/>
                <a:gd name="T11" fmla="*/ 0 h 57"/>
                <a:gd name="T12" fmla="*/ 2147483647 w 57"/>
                <a:gd name="T13" fmla="*/ 0 h 57"/>
                <a:gd name="T14" fmla="*/ 2147483647 w 57"/>
                <a:gd name="T15" fmla="*/ 0 h 57"/>
                <a:gd name="T16" fmla="*/ 2147483647 w 57"/>
                <a:gd name="T17" fmla="*/ 0 h 57"/>
                <a:gd name="T18" fmla="*/ 2147483647 w 57"/>
                <a:gd name="T19" fmla="*/ 0 h 57"/>
                <a:gd name="T20" fmla="*/ 2147483647 w 57"/>
                <a:gd name="T21" fmla="*/ 0 h 57"/>
                <a:gd name="T22" fmla="*/ 2147483647 w 57"/>
                <a:gd name="T23" fmla="*/ 0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2147483647 h 57"/>
                <a:gd name="T44" fmla="*/ 2147483647 w 57"/>
                <a:gd name="T45" fmla="*/ 2147483647 h 57"/>
                <a:gd name="T46" fmla="*/ 2147483647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0 w 57"/>
                <a:gd name="T61" fmla="*/ 2147483647 h 57"/>
                <a:gd name="T62" fmla="*/ 0 w 57"/>
                <a:gd name="T63" fmla="*/ 2147483647 h 57"/>
                <a:gd name="T64" fmla="*/ 0 w 57"/>
                <a:gd name="T65" fmla="*/ 2147483647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7"/>
                <a:gd name="T100" fmla="*/ 0 h 57"/>
                <a:gd name="T101" fmla="*/ 57 w 57"/>
                <a:gd name="T102" fmla="*/ 57 h 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7" h="57">
                  <a:moveTo>
                    <a:pt x="0" y="28"/>
                  </a:moveTo>
                  <a:lnTo>
                    <a:pt x="0" y="19"/>
                  </a:lnTo>
                  <a:lnTo>
                    <a:pt x="10" y="9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8" y="9"/>
                  </a:lnTo>
                  <a:lnTo>
                    <a:pt x="48" y="19"/>
                  </a:lnTo>
                  <a:lnTo>
                    <a:pt x="57" y="19"/>
                  </a:lnTo>
                  <a:lnTo>
                    <a:pt x="57" y="28"/>
                  </a:lnTo>
                  <a:lnTo>
                    <a:pt x="57" y="38"/>
                  </a:lnTo>
                  <a:lnTo>
                    <a:pt x="48" y="38"/>
                  </a:lnTo>
                  <a:lnTo>
                    <a:pt x="48" y="47"/>
                  </a:lnTo>
                  <a:lnTo>
                    <a:pt x="38" y="57"/>
                  </a:lnTo>
                  <a:lnTo>
                    <a:pt x="29" y="57"/>
                  </a:lnTo>
                  <a:lnTo>
                    <a:pt x="19" y="57"/>
                  </a:lnTo>
                  <a:lnTo>
                    <a:pt x="10" y="57"/>
                  </a:lnTo>
                  <a:lnTo>
                    <a:pt x="10" y="47"/>
                  </a:lnTo>
                  <a:lnTo>
                    <a:pt x="0" y="3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4F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5" name="Line 93">
              <a:extLst>
                <a:ext uri="{FF2B5EF4-FFF2-40B4-BE49-F238E27FC236}">
                  <a16:creationId xmlns:a16="http://schemas.microsoft.com/office/drawing/2014/main" id="{5C90683D-7A2A-9193-EF59-82D7A83F81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0206" y="4025106"/>
              <a:ext cx="15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4930F1-0F86-14A4-B000-457C0E8AB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143" y="5121349"/>
              <a:ext cx="804874" cy="758455"/>
            </a:xfrm>
            <a:custGeom>
              <a:avLst/>
              <a:gdLst>
                <a:gd name="T0" fmla="*/ 2147483647 w 646"/>
                <a:gd name="T1" fmla="*/ 0 h 428"/>
                <a:gd name="T2" fmla="*/ 0 w 646"/>
                <a:gd name="T3" fmla="*/ 0 h 428"/>
                <a:gd name="T4" fmla="*/ 0 w 646"/>
                <a:gd name="T5" fmla="*/ 2147483647 h 428"/>
                <a:gd name="T6" fmla="*/ 2147483647 w 646"/>
                <a:gd name="T7" fmla="*/ 0 h 4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6"/>
                <a:gd name="T13" fmla="*/ 0 h 428"/>
                <a:gd name="T14" fmla="*/ 646 w 646"/>
                <a:gd name="T15" fmla="*/ 428 h 4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6" h="428">
                  <a:moveTo>
                    <a:pt x="646" y="0"/>
                  </a:moveTo>
                  <a:lnTo>
                    <a:pt x="0" y="0"/>
                  </a:lnTo>
                  <a:lnTo>
                    <a:pt x="0" y="428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DF9AAED-D298-9D70-5467-36409B67B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19" y="5121349"/>
              <a:ext cx="1157924" cy="75845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85800" eaLnBrk="1" hangingPunct="1"/>
              <a:endParaRPr lang="en-US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2BDA5069-C57B-1F08-0904-B00387A8C6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4219" y="5863948"/>
              <a:ext cx="1157924" cy="15856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A83EA82F-57A2-2975-3470-8BD6C195D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2143" y="4867649"/>
              <a:ext cx="1122199" cy="996299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0" name="Freeform 59">
              <a:extLst>
                <a:ext uri="{FF2B5EF4-FFF2-40B4-BE49-F238E27FC236}">
                  <a16:creationId xmlns:a16="http://schemas.microsoft.com/office/drawing/2014/main" id="{13BD6225-0C46-A7CD-42B3-517123743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342" y="4463315"/>
              <a:ext cx="451822" cy="404335"/>
            </a:xfrm>
            <a:custGeom>
              <a:avLst/>
              <a:gdLst>
                <a:gd name="T0" fmla="*/ 0 w 362"/>
                <a:gd name="T1" fmla="*/ 2147483647 h 228"/>
                <a:gd name="T2" fmla="*/ 2147483647 w 362"/>
                <a:gd name="T3" fmla="*/ 0 h 228"/>
                <a:gd name="T4" fmla="*/ 2147483647 w 362"/>
                <a:gd name="T5" fmla="*/ 0 h 228"/>
                <a:gd name="T6" fmla="*/ 2147483647 w 362"/>
                <a:gd name="T7" fmla="*/ 2147483647 h 228"/>
                <a:gd name="T8" fmla="*/ 0 w 362"/>
                <a:gd name="T9" fmla="*/ 2147483647 h 2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2"/>
                <a:gd name="T16" fmla="*/ 0 h 228"/>
                <a:gd name="T17" fmla="*/ 362 w 362"/>
                <a:gd name="T18" fmla="*/ 228 h 2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2" h="228">
                  <a:moveTo>
                    <a:pt x="0" y="228"/>
                  </a:moveTo>
                  <a:lnTo>
                    <a:pt x="95" y="0"/>
                  </a:lnTo>
                  <a:lnTo>
                    <a:pt x="276" y="0"/>
                  </a:lnTo>
                  <a:lnTo>
                    <a:pt x="362" y="228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C0C0C0"/>
            </a:solidFill>
            <a:ln w="1841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96">
              <a:extLst>
                <a:ext uri="{FF2B5EF4-FFF2-40B4-BE49-F238E27FC236}">
                  <a16:creationId xmlns:a16="http://schemas.microsoft.com/office/drawing/2014/main" id="{E35D1606-9C8D-FA60-37A3-8619ADDC4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76" y="4664160"/>
              <a:ext cx="1460539" cy="779598"/>
            </a:xfrm>
            <a:custGeom>
              <a:avLst/>
              <a:gdLst>
                <a:gd name="T0" fmla="*/ 0 w 1200"/>
                <a:gd name="T1" fmla="*/ 2147483647 h 552"/>
                <a:gd name="T2" fmla="*/ 2147483647 w 1200"/>
                <a:gd name="T3" fmla="*/ 2147483647 h 552"/>
                <a:gd name="T4" fmla="*/ 2147483647 w 1200"/>
                <a:gd name="T5" fmla="*/ 2147483647 h 552"/>
                <a:gd name="T6" fmla="*/ 2147483647 w 1200"/>
                <a:gd name="T7" fmla="*/ 2147483647 h 552"/>
                <a:gd name="T8" fmla="*/ 2147483647 w 1200"/>
                <a:gd name="T9" fmla="*/ 2147483647 h 552"/>
                <a:gd name="T10" fmla="*/ 2147483647 w 1200"/>
                <a:gd name="T11" fmla="*/ 2147483647 h 552"/>
                <a:gd name="T12" fmla="*/ 2147483647 w 1200"/>
                <a:gd name="T13" fmla="*/ 2147483647 h 552"/>
                <a:gd name="T14" fmla="*/ 2147483647 w 1200"/>
                <a:gd name="T15" fmla="*/ 2147483647 h 552"/>
                <a:gd name="T16" fmla="*/ 2147483647 w 1200"/>
                <a:gd name="T17" fmla="*/ 2147483647 h 552"/>
                <a:gd name="T18" fmla="*/ 2147483647 w 1200"/>
                <a:gd name="T19" fmla="*/ 2147483647 h 552"/>
                <a:gd name="T20" fmla="*/ 2147483647 w 1200"/>
                <a:gd name="T21" fmla="*/ 2147483647 h 552"/>
                <a:gd name="T22" fmla="*/ 2147483647 w 1200"/>
                <a:gd name="T23" fmla="*/ 2147483647 h 552"/>
                <a:gd name="T24" fmla="*/ 2147483647 w 1200"/>
                <a:gd name="T25" fmla="*/ 2147483647 h 552"/>
                <a:gd name="T26" fmla="*/ 2147483647 w 1200"/>
                <a:gd name="T27" fmla="*/ 2147483647 h 552"/>
                <a:gd name="T28" fmla="*/ 2147483647 w 1200"/>
                <a:gd name="T29" fmla="*/ 2147483647 h 552"/>
                <a:gd name="T30" fmla="*/ 2147483647 w 1200"/>
                <a:gd name="T31" fmla="*/ 2147483647 h 552"/>
                <a:gd name="T32" fmla="*/ 2147483647 w 1200"/>
                <a:gd name="T33" fmla="*/ 2147483647 h 552"/>
                <a:gd name="T34" fmla="*/ 2147483647 w 1200"/>
                <a:gd name="T35" fmla="*/ 2147483647 h 552"/>
                <a:gd name="T36" fmla="*/ 2147483647 w 1200"/>
                <a:gd name="T37" fmla="*/ 2147483647 h 552"/>
                <a:gd name="T38" fmla="*/ 2147483647 w 1200"/>
                <a:gd name="T39" fmla="*/ 2147483647 h 5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00"/>
                <a:gd name="T61" fmla="*/ 0 h 552"/>
                <a:gd name="T62" fmla="*/ 1200 w 1200"/>
                <a:gd name="T63" fmla="*/ 552 h 5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00" h="552">
                  <a:moveTo>
                    <a:pt x="0" y="504"/>
                  </a:moveTo>
                  <a:cubicBezTo>
                    <a:pt x="36" y="524"/>
                    <a:pt x="72" y="544"/>
                    <a:pt x="96" y="504"/>
                  </a:cubicBezTo>
                  <a:cubicBezTo>
                    <a:pt x="120" y="464"/>
                    <a:pt x="128" y="336"/>
                    <a:pt x="144" y="264"/>
                  </a:cubicBezTo>
                  <a:cubicBezTo>
                    <a:pt x="160" y="192"/>
                    <a:pt x="176" y="112"/>
                    <a:pt x="192" y="72"/>
                  </a:cubicBezTo>
                  <a:cubicBezTo>
                    <a:pt x="208" y="32"/>
                    <a:pt x="224" y="24"/>
                    <a:pt x="240" y="24"/>
                  </a:cubicBezTo>
                  <a:cubicBezTo>
                    <a:pt x="256" y="24"/>
                    <a:pt x="272" y="32"/>
                    <a:pt x="288" y="72"/>
                  </a:cubicBezTo>
                  <a:cubicBezTo>
                    <a:pt x="304" y="112"/>
                    <a:pt x="320" y="208"/>
                    <a:pt x="336" y="264"/>
                  </a:cubicBezTo>
                  <a:cubicBezTo>
                    <a:pt x="352" y="320"/>
                    <a:pt x="368" y="368"/>
                    <a:pt x="384" y="408"/>
                  </a:cubicBezTo>
                  <a:cubicBezTo>
                    <a:pt x="400" y="448"/>
                    <a:pt x="408" y="480"/>
                    <a:pt x="432" y="504"/>
                  </a:cubicBezTo>
                  <a:cubicBezTo>
                    <a:pt x="456" y="528"/>
                    <a:pt x="496" y="552"/>
                    <a:pt x="528" y="552"/>
                  </a:cubicBezTo>
                  <a:cubicBezTo>
                    <a:pt x="560" y="552"/>
                    <a:pt x="600" y="536"/>
                    <a:pt x="624" y="504"/>
                  </a:cubicBezTo>
                  <a:cubicBezTo>
                    <a:pt x="648" y="472"/>
                    <a:pt x="656" y="416"/>
                    <a:pt x="672" y="360"/>
                  </a:cubicBezTo>
                  <a:cubicBezTo>
                    <a:pt x="688" y="304"/>
                    <a:pt x="704" y="224"/>
                    <a:pt x="720" y="168"/>
                  </a:cubicBezTo>
                  <a:cubicBezTo>
                    <a:pt x="736" y="112"/>
                    <a:pt x="752" y="48"/>
                    <a:pt x="768" y="24"/>
                  </a:cubicBezTo>
                  <a:cubicBezTo>
                    <a:pt x="784" y="0"/>
                    <a:pt x="800" y="8"/>
                    <a:pt x="816" y="24"/>
                  </a:cubicBezTo>
                  <a:cubicBezTo>
                    <a:pt x="832" y="40"/>
                    <a:pt x="848" y="72"/>
                    <a:pt x="864" y="120"/>
                  </a:cubicBezTo>
                  <a:cubicBezTo>
                    <a:pt x="880" y="168"/>
                    <a:pt x="896" y="256"/>
                    <a:pt x="912" y="312"/>
                  </a:cubicBezTo>
                  <a:cubicBezTo>
                    <a:pt x="928" y="368"/>
                    <a:pt x="928" y="424"/>
                    <a:pt x="960" y="456"/>
                  </a:cubicBezTo>
                  <a:cubicBezTo>
                    <a:pt x="992" y="488"/>
                    <a:pt x="1064" y="512"/>
                    <a:pt x="1104" y="504"/>
                  </a:cubicBezTo>
                  <a:cubicBezTo>
                    <a:pt x="1144" y="496"/>
                    <a:pt x="1184" y="424"/>
                    <a:pt x="1200" y="408"/>
                  </a:cubicBezTo>
                </a:path>
              </a:pathLst>
            </a:custGeom>
            <a:noFill/>
            <a:ln w="19050">
              <a:solidFill>
                <a:srgbClr val="5B8ECA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100">
              <a:extLst>
                <a:ext uri="{FF2B5EF4-FFF2-40B4-BE49-F238E27FC236}">
                  <a16:creationId xmlns:a16="http://schemas.microsoft.com/office/drawing/2014/main" id="{5D9C4344-A985-8932-3244-A561513C4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25" y="4711729"/>
              <a:ext cx="281600" cy="557611"/>
            </a:xfrm>
            <a:custGeom>
              <a:avLst/>
              <a:gdLst>
                <a:gd name="T0" fmla="*/ 0 w 210"/>
                <a:gd name="T1" fmla="*/ 2147483647 h 210"/>
                <a:gd name="T2" fmla="*/ 2147483647 w 210"/>
                <a:gd name="T3" fmla="*/ 2147483647 h 210"/>
                <a:gd name="T4" fmla="*/ 2147483647 w 210"/>
                <a:gd name="T5" fmla="*/ 0 h 210"/>
                <a:gd name="T6" fmla="*/ 2147483647 w 210"/>
                <a:gd name="T7" fmla="*/ 2147483647 h 210"/>
                <a:gd name="T8" fmla="*/ 0 w 210"/>
                <a:gd name="T9" fmla="*/ 2147483647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210"/>
                <a:gd name="T17" fmla="*/ 210 w 210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210">
                  <a:moveTo>
                    <a:pt x="0" y="210"/>
                  </a:moveTo>
                  <a:lnTo>
                    <a:pt x="70" y="10"/>
                  </a:lnTo>
                  <a:lnTo>
                    <a:pt x="130" y="0"/>
                  </a:lnTo>
                  <a:lnTo>
                    <a:pt x="210" y="18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101">
              <a:extLst>
                <a:ext uri="{FF2B5EF4-FFF2-40B4-BE49-F238E27FC236}">
                  <a16:creationId xmlns:a16="http://schemas.microsoft.com/office/drawing/2014/main" id="{F6644CFC-C013-1047-FEFD-3C2D3C723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337" y="4706443"/>
              <a:ext cx="279500" cy="478330"/>
            </a:xfrm>
            <a:custGeom>
              <a:avLst/>
              <a:gdLst>
                <a:gd name="T0" fmla="*/ 0 w 210"/>
                <a:gd name="T1" fmla="*/ 2147483647 h 210"/>
                <a:gd name="T2" fmla="*/ 2147483647 w 210"/>
                <a:gd name="T3" fmla="*/ 2147483647 h 210"/>
                <a:gd name="T4" fmla="*/ 2147483647 w 210"/>
                <a:gd name="T5" fmla="*/ 0 h 210"/>
                <a:gd name="T6" fmla="*/ 2147483647 w 210"/>
                <a:gd name="T7" fmla="*/ 2147483647 h 210"/>
                <a:gd name="T8" fmla="*/ 0 w 210"/>
                <a:gd name="T9" fmla="*/ 2147483647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210"/>
                <a:gd name="T17" fmla="*/ 210 w 210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210">
                  <a:moveTo>
                    <a:pt x="0" y="210"/>
                  </a:moveTo>
                  <a:lnTo>
                    <a:pt x="70" y="10"/>
                  </a:lnTo>
                  <a:lnTo>
                    <a:pt x="130" y="0"/>
                  </a:lnTo>
                  <a:lnTo>
                    <a:pt x="210" y="18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Line 106">
              <a:extLst>
                <a:ext uri="{FF2B5EF4-FFF2-40B4-BE49-F238E27FC236}">
                  <a16:creationId xmlns:a16="http://schemas.microsoft.com/office/drawing/2014/main" id="{79C4DDDE-8097-8E91-2367-B70AC5CCC2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4219" y="5105493"/>
              <a:ext cx="2021639" cy="1585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CD50AE25-4AA2-5489-8E61-656A9D052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267" y="3958559"/>
              <a:ext cx="1088575" cy="488899"/>
            </a:xfrm>
            <a:custGeom>
              <a:avLst/>
              <a:gdLst>
                <a:gd name="T0" fmla="*/ 2147483647 w 92"/>
                <a:gd name="T1" fmla="*/ 2147483647 h 29"/>
                <a:gd name="T2" fmla="*/ 2147483647 w 92"/>
                <a:gd name="T3" fmla="*/ 2147483647 h 29"/>
                <a:gd name="T4" fmla="*/ 2147483647 w 92"/>
                <a:gd name="T5" fmla="*/ 2147483647 h 29"/>
                <a:gd name="T6" fmla="*/ 0 w 92"/>
                <a:gd name="T7" fmla="*/ 2147483647 h 29"/>
                <a:gd name="T8" fmla="*/ 2147483647 w 92"/>
                <a:gd name="T9" fmla="*/ 0 h 29"/>
                <a:gd name="T10" fmla="*/ 2147483647 w 92"/>
                <a:gd name="T11" fmla="*/ 2147483647 h 29"/>
                <a:gd name="T12" fmla="*/ 2147483647 w 92"/>
                <a:gd name="T13" fmla="*/ 2147483647 h 29"/>
                <a:gd name="T14" fmla="*/ 2147483647 w 92"/>
                <a:gd name="T15" fmla="*/ 2147483647 h 29"/>
                <a:gd name="T16" fmla="*/ 2147483647 w 92"/>
                <a:gd name="T17" fmla="*/ 2147483647 h 29"/>
                <a:gd name="T18" fmla="*/ 2147483647 w 92"/>
                <a:gd name="T19" fmla="*/ 2147483647 h 29"/>
                <a:gd name="T20" fmla="*/ 2147483647 w 92"/>
                <a:gd name="T21" fmla="*/ 214748364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29"/>
                <a:gd name="T35" fmla="*/ 92 w 92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29">
                  <a:moveTo>
                    <a:pt x="61" y="19"/>
                  </a:moveTo>
                  <a:cubicBezTo>
                    <a:pt x="61" y="14"/>
                    <a:pt x="52" y="10"/>
                    <a:pt x="41" y="10"/>
                  </a:cubicBezTo>
                  <a:cubicBezTo>
                    <a:pt x="30" y="10"/>
                    <a:pt x="21" y="14"/>
                    <a:pt x="21" y="19"/>
                  </a:cubicBezTo>
                  <a:lnTo>
                    <a:pt x="0" y="19"/>
                  </a:lnTo>
                  <a:cubicBezTo>
                    <a:pt x="0" y="9"/>
                    <a:pt x="19" y="0"/>
                    <a:pt x="41" y="0"/>
                  </a:cubicBezTo>
                  <a:cubicBezTo>
                    <a:pt x="63" y="0"/>
                    <a:pt x="82" y="9"/>
                    <a:pt x="82" y="19"/>
                  </a:cubicBezTo>
                  <a:lnTo>
                    <a:pt x="92" y="19"/>
                  </a:lnTo>
                  <a:lnTo>
                    <a:pt x="72" y="29"/>
                  </a:lnTo>
                  <a:lnTo>
                    <a:pt x="51" y="19"/>
                  </a:lnTo>
                  <a:lnTo>
                    <a:pt x="61" y="19"/>
                  </a:lnTo>
                  <a:close/>
                </a:path>
              </a:pathLst>
            </a:custGeom>
            <a:solidFill>
              <a:srgbClr val="000099"/>
            </a:solidFill>
            <a:ln w="63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id="{FFC7C0FF-3F32-C6E0-6292-8DF3C2E4C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3554" y="4767225"/>
              <a:ext cx="544288" cy="47319"/>
            </a:xfrm>
            <a:prstGeom prst="line">
              <a:avLst/>
            </a:prstGeom>
            <a:noFill/>
            <a:ln w="1841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1" hangingPunct="1"/>
              <a:endParaRPr 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31782C3-1291-A106-E215-51C7ABB4A57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kumimoji="0" lang="fr-FR" sz="75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science pour les risques côtiers - IRSN</a:t>
            </a:r>
            <a:r>
              <a:rPr lang="fr-FR" dirty="0"/>
              <a:t>  - Roscoff,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952977338"/>
      </p:ext>
    </p:extLst>
  </p:cSld>
  <p:clrMapOvr>
    <a:masterClrMapping/>
  </p:clrMapOvr>
</p:sld>
</file>

<file path=ppt/theme/theme1.xml><?xml version="1.0" encoding="utf-8"?>
<a:theme xmlns:a="http://schemas.openxmlformats.org/drawingml/2006/main" name="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9C5BA1FD-E2C6-4135-AC8E-83E779EEE1EB}"/>
    </a:ext>
  </a:extLst>
</a:theme>
</file>

<file path=ppt/theme/theme2.xml><?xml version="1.0" encoding="utf-8"?>
<a:theme xmlns:a="http://schemas.openxmlformats.org/drawingml/2006/main" name="II - COUVERTURES">
  <a:themeElements>
    <a:clrScheme name="IRSN PP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Modèle par défau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217D1887-5EFD-470D-A2A5-B9E34D849487}"/>
    </a:ext>
  </a:extLst>
</a:theme>
</file>

<file path=ppt/theme/theme3.xml><?xml version="1.0" encoding="utf-8"?>
<a:theme xmlns:a="http://schemas.openxmlformats.org/drawingml/2006/main" name="1_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9C5BA1FD-E2C6-4135-AC8E-83E779EEE1EB}"/>
    </a:ext>
  </a:ext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2652371DC4FA45ACFBD8CEFB373ABA" ma:contentTypeVersion="8" ma:contentTypeDescription="Crée un document." ma:contentTypeScope="" ma:versionID="a84ed5eafc9e3606a13777d5b38f77c1">
  <xsd:schema xmlns:xsd="http://www.w3.org/2001/XMLSchema" xmlns:xs="http://www.w3.org/2001/XMLSchema" xmlns:p="http://schemas.microsoft.com/office/2006/metadata/properties" xmlns:ns2="db57823c-fe5b-4d5d-a069-efab2f747657" targetNamespace="http://schemas.microsoft.com/office/2006/metadata/properties" ma:root="true" ma:fieldsID="f5fedb96840d216475b105903e23c20c" ns2:_="">
    <xsd:import namespace="db57823c-fe5b-4d5d-a069-efab2f7476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7823c-fe5b-4d5d-a069-efab2f7476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1ED695-4494-48AC-AC3E-E439590ADA20}">
  <ds:schemaRefs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1614333-E2BE-4661-BA52-D6B8821763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432C77-64C1-48A1-8B3C-F1167B14A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57823c-fe5b-4d5d-a069-efab2f7476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irsn_frm_296-V3</Template>
  <TotalTime>5339</TotalTime>
  <Words>3330</Words>
  <Application>Microsoft Office PowerPoint</Application>
  <PresentationFormat>Affichage à l'écran (16:9)</PresentationFormat>
  <Paragraphs>510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Calibri</vt:lpstr>
      <vt:lpstr>Segoe UI Symbol</vt:lpstr>
      <vt:lpstr>Symbol</vt:lpstr>
      <vt:lpstr>Trebuchet MS</vt:lpstr>
      <vt:lpstr>Wingdings</vt:lpstr>
      <vt:lpstr>Wingdings 3</vt:lpstr>
      <vt:lpstr>I - PAGES INTERIEURES</vt:lpstr>
      <vt:lpstr>II - COUVERTURES</vt:lpstr>
      <vt:lpstr>1_I - PAGES INTERIEURES</vt:lpstr>
      <vt:lpstr>Data Science pour les risques côtiers  Prise en compte du risque d’inondation côtière pour les sites nucléaires : l’importance des événements majeurs du passé et enjeux vis-à-vis du changement climatique </vt:lpstr>
      <vt:lpstr>Les sites nucléaires en France</vt:lpstr>
      <vt:lpstr>Les sites nucléaires en France</vt:lpstr>
      <vt:lpstr>Evolution de la prise en compte du risque d’inondation</vt:lpstr>
      <vt:lpstr>Evolution de la prise en compte du risque d’inondation</vt:lpstr>
      <vt:lpstr>Evolution de la prise en compte du risque d’inondation</vt:lpstr>
      <vt:lpstr>Evolution de la prise en compte du risque d’inondation</vt:lpstr>
      <vt:lpstr>Les situations de référence (SRI) pour les sites côtiers</vt:lpstr>
      <vt:lpstr>Les situations de référence pour les sites côtiers</vt:lpstr>
      <vt:lpstr>Les situations de référence pour les sites côtiers</vt:lpstr>
      <vt:lpstr>Enjeux vis-à-vis du changement climatique</vt:lpstr>
      <vt:lpstr>Enjeux vis-à-vis du changement climatique</vt:lpstr>
      <vt:lpstr>Enjeux vis-à-vis du changement climatique</vt:lpstr>
      <vt:lpstr>Enjeux vis-à-vis du changement climatique</vt:lpstr>
      <vt:lpstr>Enjeux vis-à-vis du changement climatique</vt:lpstr>
      <vt:lpstr>Enjeux vis-à-vis du changement climatique</vt:lpstr>
      <vt:lpstr>Importance des événements majeurs du passé</vt:lpstr>
      <vt:lpstr>Collecte des données de surcotes historiques</vt:lpstr>
      <vt:lpstr>Construction et structure de la  BdD Tempêtes &amp; Submersions Historiques  </vt:lpstr>
      <vt:lpstr>Mise à disposition de la BdD Tempêtes &amp; Submersions Historiques </vt:lpstr>
      <vt:lpstr>Reconstruction de niveaux marins historiques </vt:lpstr>
      <vt:lpstr>Problématiques liées aux horsains</vt:lpstr>
      <vt:lpstr>Problématiques liées aux horsains</vt:lpstr>
      <vt:lpstr>Application statistique : surcote de pleine mer à Dunkerque </vt:lpstr>
      <vt:lpstr>Application statistique : surcote de pleine mer à Dunkerque </vt:lpstr>
      <vt:lpstr>Application statistique : surcote de pleine mer à Dunkerque </vt:lpstr>
      <vt:lpstr>Slides stats régionales</vt:lpstr>
      <vt:lpstr>Conclusion &amp; discussions</vt:lpstr>
      <vt:lpstr>Conclusion &amp; discussions</vt:lpstr>
      <vt:lpstr>Merci pour votre attention </vt:lpstr>
    </vt:vector>
  </TitlesOfParts>
  <Company>TROISCUBE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RIET-HUCHELOUP Marie</dc:creator>
  <cp:lastModifiedBy>BARDET Lise</cp:lastModifiedBy>
  <cp:revision>388</cp:revision>
  <dcterms:created xsi:type="dcterms:W3CDTF">2020-07-06T16:18:40Z</dcterms:created>
  <dcterms:modified xsi:type="dcterms:W3CDTF">2023-11-13T15:35:43Z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0x010100C52652371DC4FA45ACFBD8CEFB373ABA</vt:lpwstr>
  </property>
</Properties>
</file>